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DM Serif Display" charset="1" panose="00000000000000000000"/>
      <p:regular r:id="rId19"/>
    </p:embeddedFont>
    <p:embeddedFont>
      <p:font typeface="Roboto Condensed Bold" charset="1" panose="02000000000000000000"/>
      <p:regular r:id="rId20"/>
    </p:embeddedFont>
    <p:embeddedFont>
      <p:font typeface="Roboto Condensed Bold Italics" charset="1" panose="02000000000000000000"/>
      <p:regular r:id="rId21"/>
    </p:embeddedFont>
    <p:embeddedFont>
      <p:font typeface="Roboto Condensed" charset="1" panose="020000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mailto:mhoffmann@mnffa.org" TargetMode="External" Type="http://schemas.openxmlformats.org/officeDocument/2006/relationships/hyperlink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mailto:nmortenson@mnffa.org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3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9767512" y="835928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6" y="0"/>
                </a:lnTo>
                <a:lnTo>
                  <a:pt x="2077146" y="908975"/>
                </a:lnTo>
                <a:lnTo>
                  <a:pt x="0" y="908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594849" y="-4618547"/>
            <a:ext cx="6108687" cy="11350354"/>
            <a:chOff x="0" y="0"/>
            <a:chExt cx="8144917" cy="15133805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7318773"/>
              <a:ext cx="8144917" cy="7815032"/>
              <a:chOff x="0" y="0"/>
              <a:chExt cx="755408" cy="72481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55408" cy="724812"/>
              </a:xfrm>
              <a:custGeom>
                <a:avLst/>
                <a:gdLst/>
                <a:ahLst/>
                <a:cxnLst/>
                <a:rect r="r" b="b" t="t" l="l"/>
                <a:pathLst>
                  <a:path h="724812" w="755408">
                    <a:moveTo>
                      <a:pt x="377704" y="0"/>
                    </a:moveTo>
                    <a:cubicBezTo>
                      <a:pt x="169104" y="0"/>
                      <a:pt x="0" y="162255"/>
                      <a:pt x="0" y="362406"/>
                    </a:cubicBezTo>
                    <a:cubicBezTo>
                      <a:pt x="0" y="562558"/>
                      <a:pt x="169104" y="724812"/>
                      <a:pt x="377704" y="724812"/>
                    </a:cubicBezTo>
                    <a:cubicBezTo>
                      <a:pt x="586304" y="724812"/>
                      <a:pt x="755408" y="562558"/>
                      <a:pt x="755408" y="362406"/>
                    </a:cubicBezTo>
                    <a:cubicBezTo>
                      <a:pt x="755408" y="162255"/>
                      <a:pt x="586304" y="0"/>
                      <a:pt x="3777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0819" y="10801"/>
                <a:ext cx="613769" cy="6460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1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-2574173" y="2574173"/>
              <a:ext cx="13293262" cy="8144917"/>
              <a:chOff x="0" y="0"/>
              <a:chExt cx="1150226" cy="70475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50226" cy="704755"/>
              </a:xfrm>
              <a:custGeom>
                <a:avLst/>
                <a:gdLst/>
                <a:ahLst/>
                <a:cxnLst/>
                <a:rect r="r" b="b" t="t" l="l"/>
                <a:pathLst>
                  <a:path h="704755" w="1150226">
                    <a:moveTo>
                      <a:pt x="947026" y="0"/>
                    </a:moveTo>
                    <a:cubicBezTo>
                      <a:pt x="1059251" y="0"/>
                      <a:pt x="1150226" y="157765"/>
                      <a:pt x="1150226" y="352378"/>
                    </a:cubicBezTo>
                    <a:cubicBezTo>
                      <a:pt x="1150226" y="546991"/>
                      <a:pt x="1059251" y="704755"/>
                      <a:pt x="947026" y="704755"/>
                    </a:cubicBezTo>
                    <a:lnTo>
                      <a:pt x="203200" y="704755"/>
                    </a:lnTo>
                    <a:cubicBezTo>
                      <a:pt x="90976" y="704755"/>
                      <a:pt x="0" y="546991"/>
                      <a:pt x="0" y="352378"/>
                    </a:cubicBezTo>
                    <a:cubicBezTo>
                      <a:pt x="0" y="15776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150226" cy="7523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39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-832507" y="465225"/>
            <a:ext cx="10831680" cy="2328988"/>
            <a:chOff x="0" y="0"/>
            <a:chExt cx="1356240" cy="29161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56240" cy="291614"/>
            </a:xfrm>
            <a:custGeom>
              <a:avLst/>
              <a:gdLst/>
              <a:ahLst/>
              <a:cxnLst/>
              <a:rect r="r" b="b" t="t" l="l"/>
              <a:pathLst>
                <a:path h="291614" w="1356240">
                  <a:moveTo>
                    <a:pt x="71475" y="0"/>
                  </a:moveTo>
                  <a:lnTo>
                    <a:pt x="1284765" y="0"/>
                  </a:lnTo>
                  <a:cubicBezTo>
                    <a:pt x="1324239" y="0"/>
                    <a:pt x="1356240" y="32000"/>
                    <a:pt x="1356240" y="71475"/>
                  </a:cubicBezTo>
                  <a:lnTo>
                    <a:pt x="1356240" y="220139"/>
                  </a:lnTo>
                  <a:cubicBezTo>
                    <a:pt x="1356240" y="259613"/>
                    <a:pt x="1324239" y="291614"/>
                    <a:pt x="1284765" y="291614"/>
                  </a:cubicBezTo>
                  <a:lnTo>
                    <a:pt x="71475" y="291614"/>
                  </a:lnTo>
                  <a:cubicBezTo>
                    <a:pt x="32000" y="291614"/>
                    <a:pt x="0" y="259613"/>
                    <a:pt x="0" y="220139"/>
                  </a:cubicBezTo>
                  <a:lnTo>
                    <a:pt x="0" y="71475"/>
                  </a:lnTo>
                  <a:cubicBezTo>
                    <a:pt x="0" y="32000"/>
                    <a:pt x="32000" y="0"/>
                    <a:pt x="71475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356240" cy="3582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1881794" y="3108"/>
            <a:ext cx="5534797" cy="6568103"/>
          </a:xfrm>
          <a:custGeom>
            <a:avLst/>
            <a:gdLst/>
            <a:ahLst/>
            <a:cxnLst/>
            <a:rect r="r" b="b" t="t" l="l"/>
            <a:pathLst>
              <a:path h="6568103" w="5534797">
                <a:moveTo>
                  <a:pt x="0" y="0"/>
                </a:moveTo>
                <a:lnTo>
                  <a:pt x="5534797" y="0"/>
                </a:lnTo>
                <a:lnTo>
                  <a:pt x="5534797" y="6568103"/>
                </a:lnTo>
                <a:lnTo>
                  <a:pt x="0" y="65681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97" t="0" r="-12997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17471" y="1018142"/>
            <a:ext cx="9364231" cy="13184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242"/>
              </a:lnSpc>
              <a:spcBef>
                <a:spcPct val="0"/>
              </a:spcBef>
            </a:pPr>
            <a:r>
              <a:rPr lang="en-US" sz="9311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Minnesota </a:t>
            </a:r>
            <a:r>
              <a:rPr lang="en-US" sz="9311" u="none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FFA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17471" y="7521898"/>
            <a:ext cx="16605308" cy="1462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75"/>
              </a:lnSpc>
            </a:pPr>
            <a:r>
              <a:rPr lang="en-US" sz="10159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TOWN HALL - SEPTEMBER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5837035" y="8889538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6" y="0"/>
                </a:lnTo>
                <a:lnTo>
                  <a:pt x="2077146" y="908974"/>
                </a:lnTo>
                <a:lnTo>
                  <a:pt x="0" y="908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3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781610" y="745950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5"/>
                </a:lnTo>
                <a:lnTo>
                  <a:pt x="0" y="908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59305" y="-3272543"/>
            <a:ext cx="3499199" cy="6501748"/>
            <a:chOff x="0" y="0"/>
            <a:chExt cx="4665598" cy="866899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4192364"/>
              <a:ext cx="4665598" cy="4476633"/>
              <a:chOff x="0" y="0"/>
              <a:chExt cx="755408" cy="72481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55408" cy="724812"/>
              </a:xfrm>
              <a:custGeom>
                <a:avLst/>
                <a:gdLst/>
                <a:ahLst/>
                <a:cxnLst/>
                <a:rect r="r" b="b" t="t" l="l"/>
                <a:pathLst>
                  <a:path h="724812" w="755408">
                    <a:moveTo>
                      <a:pt x="377704" y="0"/>
                    </a:moveTo>
                    <a:cubicBezTo>
                      <a:pt x="169104" y="0"/>
                      <a:pt x="0" y="162255"/>
                      <a:pt x="0" y="362406"/>
                    </a:cubicBezTo>
                    <a:cubicBezTo>
                      <a:pt x="0" y="562558"/>
                      <a:pt x="169104" y="724812"/>
                      <a:pt x="377704" y="724812"/>
                    </a:cubicBezTo>
                    <a:cubicBezTo>
                      <a:pt x="586304" y="724812"/>
                      <a:pt x="755408" y="562558"/>
                      <a:pt x="755408" y="362406"/>
                    </a:cubicBezTo>
                    <a:cubicBezTo>
                      <a:pt x="755408" y="162255"/>
                      <a:pt x="586304" y="0"/>
                      <a:pt x="3777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0819" y="10801"/>
                <a:ext cx="613769" cy="6460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1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-1474546" y="1474546"/>
              <a:ext cx="7614691" cy="4665598"/>
              <a:chOff x="0" y="0"/>
              <a:chExt cx="1150226" cy="70475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50226" cy="704755"/>
              </a:xfrm>
              <a:custGeom>
                <a:avLst/>
                <a:gdLst/>
                <a:ahLst/>
                <a:cxnLst/>
                <a:rect r="r" b="b" t="t" l="l"/>
                <a:pathLst>
                  <a:path h="704755" w="1150226">
                    <a:moveTo>
                      <a:pt x="947026" y="0"/>
                    </a:moveTo>
                    <a:cubicBezTo>
                      <a:pt x="1059251" y="0"/>
                      <a:pt x="1150226" y="157765"/>
                      <a:pt x="1150226" y="352378"/>
                    </a:cubicBezTo>
                    <a:cubicBezTo>
                      <a:pt x="1150226" y="546991"/>
                      <a:pt x="1059251" y="704755"/>
                      <a:pt x="947026" y="704755"/>
                    </a:cubicBezTo>
                    <a:lnTo>
                      <a:pt x="203200" y="704755"/>
                    </a:lnTo>
                    <a:cubicBezTo>
                      <a:pt x="90976" y="704755"/>
                      <a:pt x="0" y="546991"/>
                      <a:pt x="0" y="352378"/>
                    </a:cubicBezTo>
                    <a:cubicBezTo>
                      <a:pt x="0" y="15776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150226" cy="7523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-1093618" y="240766"/>
            <a:ext cx="14134874" cy="1969670"/>
            <a:chOff x="0" y="0"/>
            <a:chExt cx="1769834" cy="2466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69834" cy="246623"/>
            </a:xfrm>
            <a:custGeom>
              <a:avLst/>
              <a:gdLst/>
              <a:ahLst/>
              <a:cxnLst/>
              <a:rect r="r" b="b" t="t" l="l"/>
              <a:pathLst>
                <a:path h="246623" w="1769834">
                  <a:moveTo>
                    <a:pt x="54772" y="0"/>
                  </a:moveTo>
                  <a:lnTo>
                    <a:pt x="1715062" y="0"/>
                  </a:lnTo>
                  <a:cubicBezTo>
                    <a:pt x="1729589" y="0"/>
                    <a:pt x="1743520" y="5771"/>
                    <a:pt x="1753792" y="16042"/>
                  </a:cubicBezTo>
                  <a:cubicBezTo>
                    <a:pt x="1764064" y="26314"/>
                    <a:pt x="1769834" y="40245"/>
                    <a:pt x="1769834" y="54772"/>
                  </a:cubicBezTo>
                  <a:lnTo>
                    <a:pt x="1769834" y="191852"/>
                  </a:lnTo>
                  <a:cubicBezTo>
                    <a:pt x="1769834" y="222101"/>
                    <a:pt x="1745312" y="246623"/>
                    <a:pt x="1715062" y="246623"/>
                  </a:cubicBezTo>
                  <a:lnTo>
                    <a:pt x="54772" y="246623"/>
                  </a:lnTo>
                  <a:cubicBezTo>
                    <a:pt x="40245" y="246623"/>
                    <a:pt x="26314" y="240853"/>
                    <a:pt x="16042" y="230581"/>
                  </a:cubicBezTo>
                  <a:cubicBezTo>
                    <a:pt x="5771" y="220309"/>
                    <a:pt x="0" y="206378"/>
                    <a:pt x="0" y="191852"/>
                  </a:cubicBezTo>
                  <a:lnTo>
                    <a:pt x="0" y="54772"/>
                  </a:lnTo>
                  <a:cubicBezTo>
                    <a:pt x="0" y="24522"/>
                    <a:pt x="24522" y="0"/>
                    <a:pt x="54772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769834" cy="313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000487" y="76200"/>
            <a:ext cx="2616835" cy="3105379"/>
          </a:xfrm>
          <a:custGeom>
            <a:avLst/>
            <a:gdLst/>
            <a:ahLst/>
            <a:cxnLst/>
            <a:rect r="r" b="b" t="t" l="l"/>
            <a:pathLst>
              <a:path h="3105379" w="2616835">
                <a:moveTo>
                  <a:pt x="0" y="0"/>
                </a:moveTo>
                <a:lnTo>
                  <a:pt x="2616835" y="0"/>
                </a:lnTo>
                <a:lnTo>
                  <a:pt x="2616835" y="3105379"/>
                </a:lnTo>
                <a:lnTo>
                  <a:pt x="0" y="31053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97" t="0" r="-12997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52400" y="647037"/>
            <a:ext cx="12461293" cy="1192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39"/>
              </a:lnSpc>
              <a:spcBef>
                <a:spcPct val="0"/>
              </a:spcBef>
            </a:pPr>
            <a:r>
              <a:rPr lang="en-US" sz="8399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FFA STAFF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6124232" y="9091235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4"/>
                </a:lnTo>
                <a:lnTo>
                  <a:pt x="0" y="908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01662" y="3446852"/>
            <a:ext cx="15808476" cy="5426734"/>
          </a:xfrm>
          <a:custGeom>
            <a:avLst/>
            <a:gdLst/>
            <a:ahLst/>
            <a:cxnLst/>
            <a:rect r="r" b="b" t="t" l="l"/>
            <a:pathLst>
              <a:path h="5426734" w="15808476">
                <a:moveTo>
                  <a:pt x="0" y="0"/>
                </a:moveTo>
                <a:lnTo>
                  <a:pt x="15808476" y="0"/>
                </a:lnTo>
                <a:lnTo>
                  <a:pt x="15808476" y="5426735"/>
                </a:lnTo>
                <a:lnTo>
                  <a:pt x="0" y="54267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67501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3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781610" y="745950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5"/>
                </a:lnTo>
                <a:lnTo>
                  <a:pt x="0" y="908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59305" y="-3272543"/>
            <a:ext cx="3499199" cy="6501748"/>
            <a:chOff x="0" y="0"/>
            <a:chExt cx="4665598" cy="866899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4192364"/>
              <a:ext cx="4665598" cy="4476633"/>
              <a:chOff x="0" y="0"/>
              <a:chExt cx="755408" cy="72481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55408" cy="724812"/>
              </a:xfrm>
              <a:custGeom>
                <a:avLst/>
                <a:gdLst/>
                <a:ahLst/>
                <a:cxnLst/>
                <a:rect r="r" b="b" t="t" l="l"/>
                <a:pathLst>
                  <a:path h="724812" w="755408">
                    <a:moveTo>
                      <a:pt x="377704" y="0"/>
                    </a:moveTo>
                    <a:cubicBezTo>
                      <a:pt x="169104" y="0"/>
                      <a:pt x="0" y="162255"/>
                      <a:pt x="0" y="362406"/>
                    </a:cubicBezTo>
                    <a:cubicBezTo>
                      <a:pt x="0" y="562558"/>
                      <a:pt x="169104" y="724812"/>
                      <a:pt x="377704" y="724812"/>
                    </a:cubicBezTo>
                    <a:cubicBezTo>
                      <a:pt x="586304" y="724812"/>
                      <a:pt x="755408" y="562558"/>
                      <a:pt x="755408" y="362406"/>
                    </a:cubicBezTo>
                    <a:cubicBezTo>
                      <a:pt x="755408" y="162255"/>
                      <a:pt x="586304" y="0"/>
                      <a:pt x="3777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0819" y="10801"/>
                <a:ext cx="613769" cy="6460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1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-1474546" y="1474546"/>
              <a:ext cx="7614691" cy="4665598"/>
              <a:chOff x="0" y="0"/>
              <a:chExt cx="1150226" cy="70475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50226" cy="704755"/>
              </a:xfrm>
              <a:custGeom>
                <a:avLst/>
                <a:gdLst/>
                <a:ahLst/>
                <a:cxnLst/>
                <a:rect r="r" b="b" t="t" l="l"/>
                <a:pathLst>
                  <a:path h="704755" w="1150226">
                    <a:moveTo>
                      <a:pt x="947026" y="0"/>
                    </a:moveTo>
                    <a:cubicBezTo>
                      <a:pt x="1059251" y="0"/>
                      <a:pt x="1150226" y="157765"/>
                      <a:pt x="1150226" y="352378"/>
                    </a:cubicBezTo>
                    <a:cubicBezTo>
                      <a:pt x="1150226" y="546991"/>
                      <a:pt x="1059251" y="704755"/>
                      <a:pt x="947026" y="704755"/>
                    </a:cubicBezTo>
                    <a:lnTo>
                      <a:pt x="203200" y="704755"/>
                    </a:lnTo>
                    <a:cubicBezTo>
                      <a:pt x="90976" y="704755"/>
                      <a:pt x="0" y="546991"/>
                      <a:pt x="0" y="352378"/>
                    </a:cubicBezTo>
                    <a:cubicBezTo>
                      <a:pt x="0" y="15776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150226" cy="7523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-1093618" y="240766"/>
            <a:ext cx="14134874" cy="1969670"/>
            <a:chOff x="0" y="0"/>
            <a:chExt cx="1769834" cy="2466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69834" cy="246623"/>
            </a:xfrm>
            <a:custGeom>
              <a:avLst/>
              <a:gdLst/>
              <a:ahLst/>
              <a:cxnLst/>
              <a:rect r="r" b="b" t="t" l="l"/>
              <a:pathLst>
                <a:path h="246623" w="1769834">
                  <a:moveTo>
                    <a:pt x="54772" y="0"/>
                  </a:moveTo>
                  <a:lnTo>
                    <a:pt x="1715062" y="0"/>
                  </a:lnTo>
                  <a:cubicBezTo>
                    <a:pt x="1729589" y="0"/>
                    <a:pt x="1743520" y="5771"/>
                    <a:pt x="1753792" y="16042"/>
                  </a:cubicBezTo>
                  <a:cubicBezTo>
                    <a:pt x="1764064" y="26314"/>
                    <a:pt x="1769834" y="40245"/>
                    <a:pt x="1769834" y="54772"/>
                  </a:cubicBezTo>
                  <a:lnTo>
                    <a:pt x="1769834" y="191852"/>
                  </a:lnTo>
                  <a:cubicBezTo>
                    <a:pt x="1769834" y="222101"/>
                    <a:pt x="1745312" y="246623"/>
                    <a:pt x="1715062" y="246623"/>
                  </a:cubicBezTo>
                  <a:lnTo>
                    <a:pt x="54772" y="246623"/>
                  </a:lnTo>
                  <a:cubicBezTo>
                    <a:pt x="40245" y="246623"/>
                    <a:pt x="26314" y="240853"/>
                    <a:pt x="16042" y="230581"/>
                  </a:cubicBezTo>
                  <a:cubicBezTo>
                    <a:pt x="5771" y="220309"/>
                    <a:pt x="0" y="206378"/>
                    <a:pt x="0" y="191852"/>
                  </a:cubicBezTo>
                  <a:lnTo>
                    <a:pt x="0" y="54772"/>
                  </a:lnTo>
                  <a:cubicBezTo>
                    <a:pt x="0" y="24522"/>
                    <a:pt x="24522" y="0"/>
                    <a:pt x="54772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769834" cy="313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000487" y="76200"/>
            <a:ext cx="2616835" cy="3105379"/>
          </a:xfrm>
          <a:custGeom>
            <a:avLst/>
            <a:gdLst/>
            <a:ahLst/>
            <a:cxnLst/>
            <a:rect r="r" b="b" t="t" l="l"/>
            <a:pathLst>
              <a:path h="3105379" w="2616835">
                <a:moveTo>
                  <a:pt x="0" y="0"/>
                </a:moveTo>
                <a:lnTo>
                  <a:pt x="2616835" y="0"/>
                </a:lnTo>
                <a:lnTo>
                  <a:pt x="2616835" y="3105379"/>
                </a:lnTo>
                <a:lnTo>
                  <a:pt x="0" y="31053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97" t="0" r="-12997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52400" y="647037"/>
            <a:ext cx="12461293" cy="1192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39"/>
              </a:lnSpc>
              <a:spcBef>
                <a:spcPct val="0"/>
              </a:spcBef>
            </a:pPr>
            <a:r>
              <a:rPr lang="en-US" sz="8399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GETTING THE INFO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6124232" y="9091235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4"/>
                </a:lnTo>
                <a:lnTo>
                  <a:pt x="0" y="908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575284" y="2619454"/>
            <a:ext cx="8568716" cy="6175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12"/>
              </a:lnSpc>
            </a:pPr>
            <a:r>
              <a:rPr lang="en-US" sz="6410" i="true" b="true">
                <a:solidFill>
                  <a:srgbClr val="FFFFFF"/>
                </a:solidFill>
                <a:latin typeface="Roboto Condensed Bold Italics"/>
                <a:ea typeface="Roboto Condensed Bold Italics"/>
                <a:cs typeface="Roboto Condensed Bold Italics"/>
                <a:sym typeface="Roboto Condensed Bold Italics"/>
              </a:rPr>
              <a:t>Make sure to:</a:t>
            </a:r>
          </a:p>
          <a:p>
            <a:pPr algn="l">
              <a:lnSpc>
                <a:spcPts val="1252"/>
              </a:lnSpc>
            </a:pPr>
          </a:p>
          <a:p>
            <a:pPr algn="l" marL="973362" indent="-486681" lvl="1">
              <a:lnSpc>
                <a:spcPts val="5635"/>
              </a:lnSpc>
              <a:buFont typeface="Arial"/>
              <a:buChar char="•"/>
            </a:pPr>
            <a:r>
              <a:rPr lang="en-US" sz="4508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READ THE </a:t>
            </a:r>
            <a:r>
              <a:rPr lang="en-US" b="true" sz="4508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WEEKLY BLAST</a:t>
            </a:r>
            <a:r>
              <a:rPr lang="en-US" sz="4508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(COMES OUT ON TUESDAYS)</a:t>
            </a:r>
          </a:p>
          <a:p>
            <a:pPr algn="l" marL="973362" indent="-486681" lvl="1">
              <a:lnSpc>
                <a:spcPts val="5635"/>
              </a:lnSpc>
              <a:buFont typeface="Arial"/>
              <a:buChar char="•"/>
            </a:pPr>
            <a:r>
              <a:rPr lang="en-US" sz="4508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MAKE SURE YOUR BUSINESS OFFICE HAS THE CORRECT </a:t>
            </a:r>
            <a:r>
              <a:rPr lang="en-US" b="true" sz="4508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BILLING ADDRESS</a:t>
            </a:r>
            <a:r>
              <a:rPr lang="en-US" sz="4508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FOR FFA</a:t>
            </a:r>
          </a:p>
          <a:p>
            <a:pPr algn="l" marL="973362" indent="-486681" lvl="1">
              <a:lnSpc>
                <a:spcPts val="5635"/>
              </a:lnSpc>
              <a:buFont typeface="Arial"/>
              <a:buChar char="•"/>
            </a:pPr>
            <a:r>
              <a:rPr lang="en-US" b="true" sz="4508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ASK QUESTIONS</a:t>
            </a:r>
            <a:r>
              <a:rPr lang="en-US" sz="4508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WHEN YOU NEED HELP!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9144000" y="4535220"/>
            <a:ext cx="8760066" cy="3048958"/>
          </a:xfrm>
          <a:custGeom>
            <a:avLst/>
            <a:gdLst/>
            <a:ahLst/>
            <a:cxnLst/>
            <a:rect r="r" b="b" t="t" l="l"/>
            <a:pathLst>
              <a:path h="3048958" w="8760066">
                <a:moveTo>
                  <a:pt x="0" y="0"/>
                </a:moveTo>
                <a:lnTo>
                  <a:pt x="8760066" y="0"/>
                </a:lnTo>
                <a:lnTo>
                  <a:pt x="8760066" y="3048958"/>
                </a:lnTo>
                <a:lnTo>
                  <a:pt x="0" y="30489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3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781610" y="745950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5"/>
                </a:lnTo>
                <a:lnTo>
                  <a:pt x="0" y="908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59305" y="-3272543"/>
            <a:ext cx="3499199" cy="6501748"/>
            <a:chOff x="0" y="0"/>
            <a:chExt cx="4665598" cy="866899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4192364"/>
              <a:ext cx="4665598" cy="4476633"/>
              <a:chOff x="0" y="0"/>
              <a:chExt cx="755408" cy="72481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55408" cy="724812"/>
              </a:xfrm>
              <a:custGeom>
                <a:avLst/>
                <a:gdLst/>
                <a:ahLst/>
                <a:cxnLst/>
                <a:rect r="r" b="b" t="t" l="l"/>
                <a:pathLst>
                  <a:path h="724812" w="755408">
                    <a:moveTo>
                      <a:pt x="377704" y="0"/>
                    </a:moveTo>
                    <a:cubicBezTo>
                      <a:pt x="169104" y="0"/>
                      <a:pt x="0" y="162255"/>
                      <a:pt x="0" y="362406"/>
                    </a:cubicBezTo>
                    <a:cubicBezTo>
                      <a:pt x="0" y="562558"/>
                      <a:pt x="169104" y="724812"/>
                      <a:pt x="377704" y="724812"/>
                    </a:cubicBezTo>
                    <a:cubicBezTo>
                      <a:pt x="586304" y="724812"/>
                      <a:pt x="755408" y="562558"/>
                      <a:pt x="755408" y="362406"/>
                    </a:cubicBezTo>
                    <a:cubicBezTo>
                      <a:pt x="755408" y="162255"/>
                      <a:pt x="586304" y="0"/>
                      <a:pt x="3777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0819" y="10801"/>
                <a:ext cx="613769" cy="6460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1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-1474546" y="1474546"/>
              <a:ext cx="7614691" cy="4665598"/>
              <a:chOff x="0" y="0"/>
              <a:chExt cx="1150226" cy="70475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50226" cy="704755"/>
              </a:xfrm>
              <a:custGeom>
                <a:avLst/>
                <a:gdLst/>
                <a:ahLst/>
                <a:cxnLst/>
                <a:rect r="r" b="b" t="t" l="l"/>
                <a:pathLst>
                  <a:path h="704755" w="1150226">
                    <a:moveTo>
                      <a:pt x="947026" y="0"/>
                    </a:moveTo>
                    <a:cubicBezTo>
                      <a:pt x="1059251" y="0"/>
                      <a:pt x="1150226" y="157765"/>
                      <a:pt x="1150226" y="352378"/>
                    </a:cubicBezTo>
                    <a:cubicBezTo>
                      <a:pt x="1150226" y="546991"/>
                      <a:pt x="1059251" y="704755"/>
                      <a:pt x="947026" y="704755"/>
                    </a:cubicBezTo>
                    <a:lnTo>
                      <a:pt x="203200" y="704755"/>
                    </a:lnTo>
                    <a:cubicBezTo>
                      <a:pt x="90976" y="704755"/>
                      <a:pt x="0" y="546991"/>
                      <a:pt x="0" y="352378"/>
                    </a:cubicBezTo>
                    <a:cubicBezTo>
                      <a:pt x="0" y="15776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150226" cy="7523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-1093618" y="240766"/>
            <a:ext cx="14134874" cy="1969670"/>
            <a:chOff x="0" y="0"/>
            <a:chExt cx="1769834" cy="2466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69834" cy="246623"/>
            </a:xfrm>
            <a:custGeom>
              <a:avLst/>
              <a:gdLst/>
              <a:ahLst/>
              <a:cxnLst/>
              <a:rect r="r" b="b" t="t" l="l"/>
              <a:pathLst>
                <a:path h="246623" w="1769834">
                  <a:moveTo>
                    <a:pt x="54772" y="0"/>
                  </a:moveTo>
                  <a:lnTo>
                    <a:pt x="1715062" y="0"/>
                  </a:lnTo>
                  <a:cubicBezTo>
                    <a:pt x="1729589" y="0"/>
                    <a:pt x="1743520" y="5771"/>
                    <a:pt x="1753792" y="16042"/>
                  </a:cubicBezTo>
                  <a:cubicBezTo>
                    <a:pt x="1764064" y="26314"/>
                    <a:pt x="1769834" y="40245"/>
                    <a:pt x="1769834" y="54772"/>
                  </a:cubicBezTo>
                  <a:lnTo>
                    <a:pt x="1769834" y="191852"/>
                  </a:lnTo>
                  <a:cubicBezTo>
                    <a:pt x="1769834" y="222101"/>
                    <a:pt x="1745312" y="246623"/>
                    <a:pt x="1715062" y="246623"/>
                  </a:cubicBezTo>
                  <a:lnTo>
                    <a:pt x="54772" y="246623"/>
                  </a:lnTo>
                  <a:cubicBezTo>
                    <a:pt x="40245" y="246623"/>
                    <a:pt x="26314" y="240853"/>
                    <a:pt x="16042" y="230581"/>
                  </a:cubicBezTo>
                  <a:cubicBezTo>
                    <a:pt x="5771" y="220309"/>
                    <a:pt x="0" y="206378"/>
                    <a:pt x="0" y="191852"/>
                  </a:cubicBezTo>
                  <a:lnTo>
                    <a:pt x="0" y="54772"/>
                  </a:lnTo>
                  <a:cubicBezTo>
                    <a:pt x="0" y="24522"/>
                    <a:pt x="24522" y="0"/>
                    <a:pt x="54772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769834" cy="313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000487" y="76200"/>
            <a:ext cx="2616835" cy="3105379"/>
          </a:xfrm>
          <a:custGeom>
            <a:avLst/>
            <a:gdLst/>
            <a:ahLst/>
            <a:cxnLst/>
            <a:rect r="r" b="b" t="t" l="l"/>
            <a:pathLst>
              <a:path h="3105379" w="2616835">
                <a:moveTo>
                  <a:pt x="0" y="0"/>
                </a:moveTo>
                <a:lnTo>
                  <a:pt x="2616835" y="0"/>
                </a:lnTo>
                <a:lnTo>
                  <a:pt x="2616835" y="3105379"/>
                </a:lnTo>
                <a:lnTo>
                  <a:pt x="0" y="31053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97" t="0" r="-12997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124232" y="9091235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4"/>
                </a:lnTo>
                <a:lnTo>
                  <a:pt x="0" y="908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28226" y="2741730"/>
            <a:ext cx="12093850" cy="81017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9"/>
              </a:lnSpc>
            </a:pPr>
            <a:r>
              <a:rPr lang="en-US" sz="59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Affiation is a CHOICE!</a:t>
            </a:r>
          </a:p>
          <a:p>
            <a:pPr algn="l">
              <a:lnSpc>
                <a:spcPts val="6359"/>
              </a:lnSpc>
            </a:pPr>
          </a:p>
          <a:p>
            <a:pPr algn="l">
              <a:lnSpc>
                <a:spcPts val="6359"/>
              </a:lnSpc>
            </a:pPr>
            <a:r>
              <a:rPr lang="en-US" sz="59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The National FFA Delegates did not pass mandatory Affiliation for all.</a:t>
            </a:r>
          </a:p>
          <a:p>
            <a:pPr algn="l">
              <a:lnSpc>
                <a:spcPts val="6359"/>
              </a:lnSpc>
            </a:pPr>
          </a:p>
          <a:p>
            <a:pPr algn="l">
              <a:lnSpc>
                <a:spcPts val="6359"/>
              </a:lnSpc>
            </a:pPr>
            <a:r>
              <a:rPr lang="en-US" sz="59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You don’t have to do Affiliation, but it is a great opportunity to embrace the 3 circle model!</a:t>
            </a:r>
          </a:p>
          <a:p>
            <a:pPr algn="l">
              <a:lnSpc>
                <a:spcPts val="6359"/>
              </a:lnSpc>
            </a:pPr>
          </a:p>
          <a:p>
            <a:pPr algn="l">
              <a:lnSpc>
                <a:spcPts val="6783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2587948" y="3636470"/>
            <a:ext cx="5470556" cy="5047500"/>
          </a:xfrm>
          <a:custGeom>
            <a:avLst/>
            <a:gdLst/>
            <a:ahLst/>
            <a:cxnLst/>
            <a:rect r="r" b="b" t="t" l="l"/>
            <a:pathLst>
              <a:path h="5047500" w="5470556">
                <a:moveTo>
                  <a:pt x="0" y="0"/>
                </a:moveTo>
                <a:lnTo>
                  <a:pt x="5470556" y="0"/>
                </a:lnTo>
                <a:lnTo>
                  <a:pt x="5470556" y="5047499"/>
                </a:lnTo>
                <a:lnTo>
                  <a:pt x="0" y="50474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52400" y="643544"/>
            <a:ext cx="12461293" cy="1180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019"/>
              </a:lnSpc>
              <a:spcBef>
                <a:spcPct val="0"/>
              </a:spcBef>
            </a:pPr>
            <a:r>
              <a:rPr lang="en-US" sz="8199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MEMBERSHIP/AFFIATION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3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781610" y="745950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5"/>
                </a:lnTo>
                <a:lnTo>
                  <a:pt x="0" y="908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59305" y="-3272543"/>
            <a:ext cx="3499199" cy="6501748"/>
            <a:chOff x="0" y="0"/>
            <a:chExt cx="4665598" cy="866899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4192364"/>
              <a:ext cx="4665598" cy="4476633"/>
              <a:chOff x="0" y="0"/>
              <a:chExt cx="755408" cy="72481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55408" cy="724812"/>
              </a:xfrm>
              <a:custGeom>
                <a:avLst/>
                <a:gdLst/>
                <a:ahLst/>
                <a:cxnLst/>
                <a:rect r="r" b="b" t="t" l="l"/>
                <a:pathLst>
                  <a:path h="724812" w="755408">
                    <a:moveTo>
                      <a:pt x="377704" y="0"/>
                    </a:moveTo>
                    <a:cubicBezTo>
                      <a:pt x="169104" y="0"/>
                      <a:pt x="0" y="162255"/>
                      <a:pt x="0" y="362406"/>
                    </a:cubicBezTo>
                    <a:cubicBezTo>
                      <a:pt x="0" y="562558"/>
                      <a:pt x="169104" y="724812"/>
                      <a:pt x="377704" y="724812"/>
                    </a:cubicBezTo>
                    <a:cubicBezTo>
                      <a:pt x="586304" y="724812"/>
                      <a:pt x="755408" y="562558"/>
                      <a:pt x="755408" y="362406"/>
                    </a:cubicBezTo>
                    <a:cubicBezTo>
                      <a:pt x="755408" y="162255"/>
                      <a:pt x="586304" y="0"/>
                      <a:pt x="3777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0819" y="10801"/>
                <a:ext cx="613769" cy="6460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1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-1474546" y="1474546"/>
              <a:ext cx="7614691" cy="4665598"/>
              <a:chOff x="0" y="0"/>
              <a:chExt cx="1150226" cy="70475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50226" cy="704755"/>
              </a:xfrm>
              <a:custGeom>
                <a:avLst/>
                <a:gdLst/>
                <a:ahLst/>
                <a:cxnLst/>
                <a:rect r="r" b="b" t="t" l="l"/>
                <a:pathLst>
                  <a:path h="704755" w="1150226">
                    <a:moveTo>
                      <a:pt x="947026" y="0"/>
                    </a:moveTo>
                    <a:cubicBezTo>
                      <a:pt x="1059251" y="0"/>
                      <a:pt x="1150226" y="157765"/>
                      <a:pt x="1150226" y="352378"/>
                    </a:cubicBezTo>
                    <a:cubicBezTo>
                      <a:pt x="1150226" y="546991"/>
                      <a:pt x="1059251" y="704755"/>
                      <a:pt x="947026" y="704755"/>
                    </a:cubicBezTo>
                    <a:lnTo>
                      <a:pt x="203200" y="704755"/>
                    </a:lnTo>
                    <a:cubicBezTo>
                      <a:pt x="90976" y="704755"/>
                      <a:pt x="0" y="546991"/>
                      <a:pt x="0" y="352378"/>
                    </a:cubicBezTo>
                    <a:cubicBezTo>
                      <a:pt x="0" y="15776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150226" cy="7523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-1093618" y="240766"/>
            <a:ext cx="14134874" cy="1969670"/>
            <a:chOff x="0" y="0"/>
            <a:chExt cx="1769834" cy="2466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69834" cy="246623"/>
            </a:xfrm>
            <a:custGeom>
              <a:avLst/>
              <a:gdLst/>
              <a:ahLst/>
              <a:cxnLst/>
              <a:rect r="r" b="b" t="t" l="l"/>
              <a:pathLst>
                <a:path h="246623" w="1769834">
                  <a:moveTo>
                    <a:pt x="54772" y="0"/>
                  </a:moveTo>
                  <a:lnTo>
                    <a:pt x="1715062" y="0"/>
                  </a:lnTo>
                  <a:cubicBezTo>
                    <a:pt x="1729589" y="0"/>
                    <a:pt x="1743520" y="5771"/>
                    <a:pt x="1753792" y="16042"/>
                  </a:cubicBezTo>
                  <a:cubicBezTo>
                    <a:pt x="1764064" y="26314"/>
                    <a:pt x="1769834" y="40245"/>
                    <a:pt x="1769834" y="54772"/>
                  </a:cubicBezTo>
                  <a:lnTo>
                    <a:pt x="1769834" y="191852"/>
                  </a:lnTo>
                  <a:cubicBezTo>
                    <a:pt x="1769834" y="222101"/>
                    <a:pt x="1745312" y="246623"/>
                    <a:pt x="1715062" y="246623"/>
                  </a:cubicBezTo>
                  <a:lnTo>
                    <a:pt x="54772" y="246623"/>
                  </a:lnTo>
                  <a:cubicBezTo>
                    <a:pt x="40245" y="246623"/>
                    <a:pt x="26314" y="240853"/>
                    <a:pt x="16042" y="230581"/>
                  </a:cubicBezTo>
                  <a:cubicBezTo>
                    <a:pt x="5771" y="220309"/>
                    <a:pt x="0" y="206378"/>
                    <a:pt x="0" y="191852"/>
                  </a:cubicBezTo>
                  <a:lnTo>
                    <a:pt x="0" y="54772"/>
                  </a:lnTo>
                  <a:cubicBezTo>
                    <a:pt x="0" y="24522"/>
                    <a:pt x="24522" y="0"/>
                    <a:pt x="54772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769834" cy="313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000487" y="76200"/>
            <a:ext cx="2616835" cy="3105379"/>
          </a:xfrm>
          <a:custGeom>
            <a:avLst/>
            <a:gdLst/>
            <a:ahLst/>
            <a:cxnLst/>
            <a:rect r="r" b="b" t="t" l="l"/>
            <a:pathLst>
              <a:path h="3105379" w="2616835">
                <a:moveTo>
                  <a:pt x="0" y="0"/>
                </a:moveTo>
                <a:lnTo>
                  <a:pt x="2616835" y="0"/>
                </a:lnTo>
                <a:lnTo>
                  <a:pt x="2616835" y="3105379"/>
                </a:lnTo>
                <a:lnTo>
                  <a:pt x="0" y="31053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97" t="0" r="-12997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52400" y="647037"/>
            <a:ext cx="12461293" cy="1192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39"/>
              </a:lnSpc>
              <a:spcBef>
                <a:spcPct val="0"/>
              </a:spcBef>
            </a:pPr>
            <a:r>
              <a:rPr lang="en-US" sz="8399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FFA MEMBERSHIP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6124232" y="9091235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4"/>
                </a:lnTo>
                <a:lnTo>
                  <a:pt x="0" y="908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28226" y="2732205"/>
            <a:ext cx="14702885" cy="8589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45"/>
              </a:lnSpc>
            </a:pPr>
            <a:r>
              <a:rPr lang="en-US" sz="40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Active Membership - To be eligible for active membership in a</a:t>
            </a:r>
            <a:r>
              <a:rPr lang="en-US" sz="40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chartered FFA chapter, a student must be enrolled in a secondary agricultural education program. In MN, this is 7-12 only! </a:t>
            </a:r>
          </a:p>
          <a:p>
            <a:pPr algn="l" marL="1770371" indent="-590124" lvl="2">
              <a:lnSpc>
                <a:spcPts val="4345"/>
              </a:lnSpc>
              <a:buFont typeface="Arial"/>
              <a:buChar char="⚬"/>
            </a:pPr>
            <a:r>
              <a:rPr lang="en-US" sz="40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Please DO NOT put anyone younger than 7th grade on your roster, even if you are Affiliate!</a:t>
            </a:r>
          </a:p>
          <a:p>
            <a:pPr algn="l" marL="1770371" indent="-590124" lvl="2">
              <a:lnSpc>
                <a:spcPts val="4345"/>
              </a:lnSpc>
              <a:buFont typeface="Arial"/>
              <a:buChar char="⚬"/>
            </a:pPr>
            <a:r>
              <a:rPr lang="en-US" sz="40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Online/PSOE Classes: *Can "x" Ag course online/college work for FFA membership? The answer is no, unless it's the local Ag Instructor who is the FFA Advisor that is teaching the class. </a:t>
            </a:r>
          </a:p>
          <a:p>
            <a:pPr algn="l">
              <a:lnSpc>
                <a:spcPts val="4345"/>
              </a:lnSpc>
            </a:pPr>
          </a:p>
          <a:p>
            <a:pPr algn="l" marL="885186" indent="-442593" lvl="1">
              <a:lnSpc>
                <a:spcPts val="4345"/>
              </a:lnSpc>
              <a:buFont typeface="Arial"/>
              <a:buChar char="•"/>
            </a:pPr>
            <a:r>
              <a:rPr lang="en-US" sz="40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The person teaching the class is the factor that determines where a student's FFA membership can exist, if it can exist at all. The local Ag. Teacher is the FFA Advisor.</a:t>
            </a:r>
          </a:p>
          <a:p>
            <a:pPr algn="l" marL="885186" indent="-442593" lvl="1">
              <a:lnSpc>
                <a:spcPts val="4345"/>
              </a:lnSpc>
              <a:buFont typeface="Arial"/>
              <a:buChar char="•"/>
            </a:pPr>
            <a:r>
              <a:rPr lang="en-US" sz="40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Overall Note: The student must take a class with you!</a:t>
            </a:r>
          </a:p>
          <a:p>
            <a:pPr algn="l">
              <a:lnSpc>
                <a:spcPts val="5087"/>
              </a:lnSpc>
            </a:pPr>
          </a:p>
          <a:p>
            <a:pPr algn="l">
              <a:lnSpc>
                <a:spcPts val="6783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3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781610" y="745950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5"/>
                </a:lnTo>
                <a:lnTo>
                  <a:pt x="0" y="908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59305" y="-3272543"/>
            <a:ext cx="3499199" cy="6501748"/>
            <a:chOff x="0" y="0"/>
            <a:chExt cx="4665598" cy="866899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4192364"/>
              <a:ext cx="4665598" cy="4476633"/>
              <a:chOff x="0" y="0"/>
              <a:chExt cx="755408" cy="72481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55408" cy="724812"/>
              </a:xfrm>
              <a:custGeom>
                <a:avLst/>
                <a:gdLst/>
                <a:ahLst/>
                <a:cxnLst/>
                <a:rect r="r" b="b" t="t" l="l"/>
                <a:pathLst>
                  <a:path h="724812" w="755408">
                    <a:moveTo>
                      <a:pt x="377704" y="0"/>
                    </a:moveTo>
                    <a:cubicBezTo>
                      <a:pt x="169104" y="0"/>
                      <a:pt x="0" y="162255"/>
                      <a:pt x="0" y="362406"/>
                    </a:cubicBezTo>
                    <a:cubicBezTo>
                      <a:pt x="0" y="562558"/>
                      <a:pt x="169104" y="724812"/>
                      <a:pt x="377704" y="724812"/>
                    </a:cubicBezTo>
                    <a:cubicBezTo>
                      <a:pt x="586304" y="724812"/>
                      <a:pt x="755408" y="562558"/>
                      <a:pt x="755408" y="362406"/>
                    </a:cubicBezTo>
                    <a:cubicBezTo>
                      <a:pt x="755408" y="162255"/>
                      <a:pt x="586304" y="0"/>
                      <a:pt x="3777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0819" y="10801"/>
                <a:ext cx="613769" cy="6460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1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-1474546" y="1474546"/>
              <a:ext cx="7614691" cy="4665598"/>
              <a:chOff x="0" y="0"/>
              <a:chExt cx="1150226" cy="70475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50226" cy="704755"/>
              </a:xfrm>
              <a:custGeom>
                <a:avLst/>
                <a:gdLst/>
                <a:ahLst/>
                <a:cxnLst/>
                <a:rect r="r" b="b" t="t" l="l"/>
                <a:pathLst>
                  <a:path h="704755" w="1150226">
                    <a:moveTo>
                      <a:pt x="947026" y="0"/>
                    </a:moveTo>
                    <a:cubicBezTo>
                      <a:pt x="1059251" y="0"/>
                      <a:pt x="1150226" y="157765"/>
                      <a:pt x="1150226" y="352378"/>
                    </a:cubicBezTo>
                    <a:cubicBezTo>
                      <a:pt x="1150226" y="546991"/>
                      <a:pt x="1059251" y="704755"/>
                      <a:pt x="947026" y="704755"/>
                    </a:cubicBezTo>
                    <a:lnTo>
                      <a:pt x="203200" y="704755"/>
                    </a:lnTo>
                    <a:cubicBezTo>
                      <a:pt x="90976" y="704755"/>
                      <a:pt x="0" y="546991"/>
                      <a:pt x="0" y="352378"/>
                    </a:cubicBezTo>
                    <a:cubicBezTo>
                      <a:pt x="0" y="15776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150226" cy="7523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-1093618" y="240766"/>
            <a:ext cx="14134874" cy="1969670"/>
            <a:chOff x="0" y="0"/>
            <a:chExt cx="1769834" cy="2466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69834" cy="246623"/>
            </a:xfrm>
            <a:custGeom>
              <a:avLst/>
              <a:gdLst/>
              <a:ahLst/>
              <a:cxnLst/>
              <a:rect r="r" b="b" t="t" l="l"/>
              <a:pathLst>
                <a:path h="246623" w="1769834">
                  <a:moveTo>
                    <a:pt x="54772" y="0"/>
                  </a:moveTo>
                  <a:lnTo>
                    <a:pt x="1715062" y="0"/>
                  </a:lnTo>
                  <a:cubicBezTo>
                    <a:pt x="1729589" y="0"/>
                    <a:pt x="1743520" y="5771"/>
                    <a:pt x="1753792" y="16042"/>
                  </a:cubicBezTo>
                  <a:cubicBezTo>
                    <a:pt x="1764064" y="26314"/>
                    <a:pt x="1769834" y="40245"/>
                    <a:pt x="1769834" y="54772"/>
                  </a:cubicBezTo>
                  <a:lnTo>
                    <a:pt x="1769834" y="191852"/>
                  </a:lnTo>
                  <a:cubicBezTo>
                    <a:pt x="1769834" y="222101"/>
                    <a:pt x="1745312" y="246623"/>
                    <a:pt x="1715062" y="246623"/>
                  </a:cubicBezTo>
                  <a:lnTo>
                    <a:pt x="54772" y="246623"/>
                  </a:lnTo>
                  <a:cubicBezTo>
                    <a:pt x="40245" y="246623"/>
                    <a:pt x="26314" y="240853"/>
                    <a:pt x="16042" y="230581"/>
                  </a:cubicBezTo>
                  <a:cubicBezTo>
                    <a:pt x="5771" y="220309"/>
                    <a:pt x="0" y="206378"/>
                    <a:pt x="0" y="191852"/>
                  </a:cubicBezTo>
                  <a:lnTo>
                    <a:pt x="0" y="54772"/>
                  </a:lnTo>
                  <a:cubicBezTo>
                    <a:pt x="0" y="24522"/>
                    <a:pt x="24522" y="0"/>
                    <a:pt x="54772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769834" cy="313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000487" y="76200"/>
            <a:ext cx="2616835" cy="3105379"/>
          </a:xfrm>
          <a:custGeom>
            <a:avLst/>
            <a:gdLst/>
            <a:ahLst/>
            <a:cxnLst/>
            <a:rect r="r" b="b" t="t" l="l"/>
            <a:pathLst>
              <a:path h="3105379" w="2616835">
                <a:moveTo>
                  <a:pt x="0" y="0"/>
                </a:moveTo>
                <a:lnTo>
                  <a:pt x="2616835" y="0"/>
                </a:lnTo>
                <a:lnTo>
                  <a:pt x="2616835" y="3105379"/>
                </a:lnTo>
                <a:lnTo>
                  <a:pt x="0" y="31053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97" t="0" r="-12997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52400" y="647037"/>
            <a:ext cx="12461293" cy="1192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39"/>
              </a:lnSpc>
              <a:spcBef>
                <a:spcPct val="0"/>
              </a:spcBef>
            </a:pPr>
            <a:r>
              <a:rPr lang="en-US" sz="8399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FFA MEMBERSHIP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6124232" y="9091235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4"/>
                </a:lnTo>
                <a:lnTo>
                  <a:pt x="0" y="908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28226" y="2741730"/>
            <a:ext cx="15880678" cy="82442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9"/>
              </a:lnSpc>
            </a:pPr>
            <a:r>
              <a:rPr lang="en-US" sz="59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Submitting Membership: Starts in AET!</a:t>
            </a:r>
          </a:p>
          <a:p>
            <a:pPr algn="l" marL="1036315" indent="-518158" lvl="1">
              <a:lnSpc>
                <a:spcPts val="5087"/>
              </a:lnSpc>
              <a:buFont typeface="Arial"/>
              <a:buChar char="•"/>
            </a:pPr>
            <a:r>
              <a:rPr lang="en-US" sz="47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</a:t>
            </a:r>
            <a:r>
              <a:rPr lang="en-US" sz="47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ll of your students have a profile in AET (needs to be at 100% to push through to ffa.org)</a:t>
            </a:r>
          </a:p>
          <a:p>
            <a:pPr algn="l" marL="1036315" indent="-518158" lvl="1">
              <a:lnSpc>
                <a:spcPts val="5087"/>
              </a:lnSpc>
              <a:buFont typeface="Arial"/>
              <a:buChar char="•"/>
            </a:pPr>
            <a:r>
              <a:rPr lang="en-US" sz="47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All students need to be in an Ag Class to be in FFA and classes are selected in AET.Make sure you only send 7-12 grade students you want to be members (send checkmarked).</a:t>
            </a:r>
          </a:p>
          <a:p>
            <a:pPr algn="l" marL="1036315" indent="-518158" lvl="1">
              <a:lnSpc>
                <a:spcPts val="5087"/>
              </a:lnSpc>
              <a:buFont typeface="Arial"/>
              <a:buChar char="•"/>
            </a:pPr>
            <a:r>
              <a:rPr lang="en-US" sz="47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After your roster is pushed to ffa.org, you will need to go in to ffa.org and submit the students to State.</a:t>
            </a:r>
          </a:p>
          <a:p>
            <a:pPr algn="l">
              <a:lnSpc>
                <a:spcPts val="5087"/>
              </a:lnSpc>
            </a:pPr>
          </a:p>
          <a:p>
            <a:pPr algn="l">
              <a:lnSpc>
                <a:spcPts val="6359"/>
              </a:lnSpc>
            </a:pPr>
            <a:r>
              <a:rPr lang="en-US" sz="59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TUTORIALS/VIDEOS are at this web address: </a:t>
            </a:r>
          </a:p>
          <a:p>
            <a:pPr algn="l" marL="2072630" indent="-690877" lvl="2">
              <a:lnSpc>
                <a:spcPts val="5087"/>
              </a:lnSpc>
              <a:buFont typeface="Arial"/>
              <a:buChar char="⚬"/>
            </a:pPr>
            <a:r>
              <a:rPr lang="en-US" sz="47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https://www.mnffa.org/aet-resources</a:t>
            </a:r>
          </a:p>
          <a:p>
            <a:pPr algn="l">
              <a:lnSpc>
                <a:spcPts val="6783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3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781610" y="745950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5"/>
                </a:lnTo>
                <a:lnTo>
                  <a:pt x="0" y="908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59305" y="-3272543"/>
            <a:ext cx="3499199" cy="6501748"/>
            <a:chOff x="0" y="0"/>
            <a:chExt cx="4665598" cy="866899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4192364"/>
              <a:ext cx="4665598" cy="4476633"/>
              <a:chOff x="0" y="0"/>
              <a:chExt cx="755408" cy="72481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55408" cy="724812"/>
              </a:xfrm>
              <a:custGeom>
                <a:avLst/>
                <a:gdLst/>
                <a:ahLst/>
                <a:cxnLst/>
                <a:rect r="r" b="b" t="t" l="l"/>
                <a:pathLst>
                  <a:path h="724812" w="755408">
                    <a:moveTo>
                      <a:pt x="377704" y="0"/>
                    </a:moveTo>
                    <a:cubicBezTo>
                      <a:pt x="169104" y="0"/>
                      <a:pt x="0" y="162255"/>
                      <a:pt x="0" y="362406"/>
                    </a:cubicBezTo>
                    <a:cubicBezTo>
                      <a:pt x="0" y="562558"/>
                      <a:pt x="169104" y="724812"/>
                      <a:pt x="377704" y="724812"/>
                    </a:cubicBezTo>
                    <a:cubicBezTo>
                      <a:pt x="586304" y="724812"/>
                      <a:pt x="755408" y="562558"/>
                      <a:pt x="755408" y="362406"/>
                    </a:cubicBezTo>
                    <a:cubicBezTo>
                      <a:pt x="755408" y="162255"/>
                      <a:pt x="586304" y="0"/>
                      <a:pt x="3777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0819" y="10801"/>
                <a:ext cx="613769" cy="6460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1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-1474546" y="1474546"/>
              <a:ext cx="7614691" cy="4665598"/>
              <a:chOff x="0" y="0"/>
              <a:chExt cx="1150226" cy="70475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50226" cy="704755"/>
              </a:xfrm>
              <a:custGeom>
                <a:avLst/>
                <a:gdLst/>
                <a:ahLst/>
                <a:cxnLst/>
                <a:rect r="r" b="b" t="t" l="l"/>
                <a:pathLst>
                  <a:path h="704755" w="1150226">
                    <a:moveTo>
                      <a:pt x="947026" y="0"/>
                    </a:moveTo>
                    <a:cubicBezTo>
                      <a:pt x="1059251" y="0"/>
                      <a:pt x="1150226" y="157765"/>
                      <a:pt x="1150226" y="352378"/>
                    </a:cubicBezTo>
                    <a:cubicBezTo>
                      <a:pt x="1150226" y="546991"/>
                      <a:pt x="1059251" y="704755"/>
                      <a:pt x="947026" y="704755"/>
                    </a:cubicBezTo>
                    <a:lnTo>
                      <a:pt x="203200" y="704755"/>
                    </a:lnTo>
                    <a:cubicBezTo>
                      <a:pt x="90976" y="704755"/>
                      <a:pt x="0" y="546991"/>
                      <a:pt x="0" y="352378"/>
                    </a:cubicBezTo>
                    <a:cubicBezTo>
                      <a:pt x="0" y="15776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150226" cy="7523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-1093618" y="240766"/>
            <a:ext cx="14134874" cy="1969670"/>
            <a:chOff x="0" y="0"/>
            <a:chExt cx="1769834" cy="2466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69834" cy="246623"/>
            </a:xfrm>
            <a:custGeom>
              <a:avLst/>
              <a:gdLst/>
              <a:ahLst/>
              <a:cxnLst/>
              <a:rect r="r" b="b" t="t" l="l"/>
              <a:pathLst>
                <a:path h="246623" w="1769834">
                  <a:moveTo>
                    <a:pt x="54772" y="0"/>
                  </a:moveTo>
                  <a:lnTo>
                    <a:pt x="1715062" y="0"/>
                  </a:lnTo>
                  <a:cubicBezTo>
                    <a:pt x="1729589" y="0"/>
                    <a:pt x="1743520" y="5771"/>
                    <a:pt x="1753792" y="16042"/>
                  </a:cubicBezTo>
                  <a:cubicBezTo>
                    <a:pt x="1764064" y="26314"/>
                    <a:pt x="1769834" y="40245"/>
                    <a:pt x="1769834" y="54772"/>
                  </a:cubicBezTo>
                  <a:lnTo>
                    <a:pt x="1769834" y="191852"/>
                  </a:lnTo>
                  <a:cubicBezTo>
                    <a:pt x="1769834" y="222101"/>
                    <a:pt x="1745312" y="246623"/>
                    <a:pt x="1715062" y="246623"/>
                  </a:cubicBezTo>
                  <a:lnTo>
                    <a:pt x="54772" y="246623"/>
                  </a:lnTo>
                  <a:cubicBezTo>
                    <a:pt x="40245" y="246623"/>
                    <a:pt x="26314" y="240853"/>
                    <a:pt x="16042" y="230581"/>
                  </a:cubicBezTo>
                  <a:cubicBezTo>
                    <a:pt x="5771" y="220309"/>
                    <a:pt x="0" y="206378"/>
                    <a:pt x="0" y="191852"/>
                  </a:cubicBezTo>
                  <a:lnTo>
                    <a:pt x="0" y="54772"/>
                  </a:lnTo>
                  <a:cubicBezTo>
                    <a:pt x="0" y="24522"/>
                    <a:pt x="24522" y="0"/>
                    <a:pt x="54772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769834" cy="313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000487" y="76200"/>
            <a:ext cx="2616835" cy="3105379"/>
          </a:xfrm>
          <a:custGeom>
            <a:avLst/>
            <a:gdLst/>
            <a:ahLst/>
            <a:cxnLst/>
            <a:rect r="r" b="b" t="t" l="l"/>
            <a:pathLst>
              <a:path h="3105379" w="2616835">
                <a:moveTo>
                  <a:pt x="0" y="0"/>
                </a:moveTo>
                <a:lnTo>
                  <a:pt x="2616835" y="0"/>
                </a:lnTo>
                <a:lnTo>
                  <a:pt x="2616835" y="3105379"/>
                </a:lnTo>
                <a:lnTo>
                  <a:pt x="0" y="31053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97" t="0" r="-12997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52400" y="647037"/>
            <a:ext cx="12461293" cy="1192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39"/>
              </a:lnSpc>
              <a:spcBef>
                <a:spcPct val="0"/>
              </a:spcBef>
            </a:pPr>
            <a:r>
              <a:rPr lang="en-US" sz="8399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FFA MEMBERSHIP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6124232" y="9091235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4"/>
                </a:lnTo>
                <a:lnTo>
                  <a:pt x="0" y="908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428226" y="2741730"/>
            <a:ext cx="15880678" cy="5640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59"/>
              </a:lnSpc>
            </a:pPr>
            <a:r>
              <a:rPr lang="en-US" sz="5999" b="tru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MN FFA will send you your Invoice!</a:t>
            </a:r>
          </a:p>
          <a:p>
            <a:pPr algn="l" marL="1295389" indent="-647694" lvl="1">
              <a:lnSpc>
                <a:spcPts val="6359"/>
              </a:lnSpc>
              <a:buFont typeface="Arial"/>
              <a:buChar char="•"/>
            </a:pPr>
            <a:r>
              <a:rPr lang="en-US" sz="59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 not pay AET</a:t>
            </a:r>
          </a:p>
          <a:p>
            <a:pPr algn="l" marL="1295389" indent="-647694" lvl="1">
              <a:lnSpc>
                <a:spcPts val="6359"/>
              </a:lnSpc>
              <a:buFont typeface="Arial"/>
              <a:buChar char="•"/>
            </a:pPr>
            <a:r>
              <a:rPr lang="en-US" sz="59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Also, your AET subscription is paid for by MN FFA! </a:t>
            </a:r>
          </a:p>
          <a:p>
            <a:pPr algn="l" marL="1295389" indent="-647694" lvl="1">
              <a:lnSpc>
                <a:spcPts val="6359"/>
              </a:lnSpc>
              <a:buFont typeface="Arial"/>
              <a:buChar char="•"/>
            </a:pPr>
            <a:r>
              <a:rPr lang="en-US" sz="59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If you want to add a donation to the MN FFA Foundation, email Mary Hoffmann with the amount and it will be added to your Invoice!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3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781610" y="745950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5"/>
                </a:lnTo>
                <a:lnTo>
                  <a:pt x="0" y="908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59305" y="-3272543"/>
            <a:ext cx="3499199" cy="6501748"/>
            <a:chOff x="0" y="0"/>
            <a:chExt cx="4665598" cy="866899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4192364"/>
              <a:ext cx="4665598" cy="4476633"/>
              <a:chOff x="0" y="0"/>
              <a:chExt cx="755408" cy="72481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55408" cy="724812"/>
              </a:xfrm>
              <a:custGeom>
                <a:avLst/>
                <a:gdLst/>
                <a:ahLst/>
                <a:cxnLst/>
                <a:rect r="r" b="b" t="t" l="l"/>
                <a:pathLst>
                  <a:path h="724812" w="755408">
                    <a:moveTo>
                      <a:pt x="377704" y="0"/>
                    </a:moveTo>
                    <a:cubicBezTo>
                      <a:pt x="169104" y="0"/>
                      <a:pt x="0" y="162255"/>
                      <a:pt x="0" y="362406"/>
                    </a:cubicBezTo>
                    <a:cubicBezTo>
                      <a:pt x="0" y="562558"/>
                      <a:pt x="169104" y="724812"/>
                      <a:pt x="377704" y="724812"/>
                    </a:cubicBezTo>
                    <a:cubicBezTo>
                      <a:pt x="586304" y="724812"/>
                      <a:pt x="755408" y="562558"/>
                      <a:pt x="755408" y="362406"/>
                    </a:cubicBezTo>
                    <a:cubicBezTo>
                      <a:pt x="755408" y="162255"/>
                      <a:pt x="586304" y="0"/>
                      <a:pt x="3777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0819" y="10801"/>
                <a:ext cx="613769" cy="6460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1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-1474546" y="1474546"/>
              <a:ext cx="7614691" cy="4665598"/>
              <a:chOff x="0" y="0"/>
              <a:chExt cx="1150226" cy="70475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50226" cy="704755"/>
              </a:xfrm>
              <a:custGeom>
                <a:avLst/>
                <a:gdLst/>
                <a:ahLst/>
                <a:cxnLst/>
                <a:rect r="r" b="b" t="t" l="l"/>
                <a:pathLst>
                  <a:path h="704755" w="1150226">
                    <a:moveTo>
                      <a:pt x="947026" y="0"/>
                    </a:moveTo>
                    <a:cubicBezTo>
                      <a:pt x="1059251" y="0"/>
                      <a:pt x="1150226" y="157765"/>
                      <a:pt x="1150226" y="352378"/>
                    </a:cubicBezTo>
                    <a:cubicBezTo>
                      <a:pt x="1150226" y="546991"/>
                      <a:pt x="1059251" y="704755"/>
                      <a:pt x="947026" y="704755"/>
                    </a:cubicBezTo>
                    <a:lnTo>
                      <a:pt x="203200" y="704755"/>
                    </a:lnTo>
                    <a:cubicBezTo>
                      <a:pt x="90976" y="704755"/>
                      <a:pt x="0" y="546991"/>
                      <a:pt x="0" y="352378"/>
                    </a:cubicBezTo>
                    <a:cubicBezTo>
                      <a:pt x="0" y="15776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150226" cy="7523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-1093618" y="240766"/>
            <a:ext cx="14134874" cy="1969670"/>
            <a:chOff x="0" y="0"/>
            <a:chExt cx="1769834" cy="2466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69834" cy="246623"/>
            </a:xfrm>
            <a:custGeom>
              <a:avLst/>
              <a:gdLst/>
              <a:ahLst/>
              <a:cxnLst/>
              <a:rect r="r" b="b" t="t" l="l"/>
              <a:pathLst>
                <a:path h="246623" w="1769834">
                  <a:moveTo>
                    <a:pt x="54772" y="0"/>
                  </a:moveTo>
                  <a:lnTo>
                    <a:pt x="1715062" y="0"/>
                  </a:lnTo>
                  <a:cubicBezTo>
                    <a:pt x="1729589" y="0"/>
                    <a:pt x="1743520" y="5771"/>
                    <a:pt x="1753792" y="16042"/>
                  </a:cubicBezTo>
                  <a:cubicBezTo>
                    <a:pt x="1764064" y="26314"/>
                    <a:pt x="1769834" y="40245"/>
                    <a:pt x="1769834" y="54772"/>
                  </a:cubicBezTo>
                  <a:lnTo>
                    <a:pt x="1769834" y="191852"/>
                  </a:lnTo>
                  <a:cubicBezTo>
                    <a:pt x="1769834" y="222101"/>
                    <a:pt x="1745312" y="246623"/>
                    <a:pt x="1715062" y="246623"/>
                  </a:cubicBezTo>
                  <a:lnTo>
                    <a:pt x="54772" y="246623"/>
                  </a:lnTo>
                  <a:cubicBezTo>
                    <a:pt x="40245" y="246623"/>
                    <a:pt x="26314" y="240853"/>
                    <a:pt x="16042" y="230581"/>
                  </a:cubicBezTo>
                  <a:cubicBezTo>
                    <a:pt x="5771" y="220309"/>
                    <a:pt x="0" y="206378"/>
                    <a:pt x="0" y="191852"/>
                  </a:cubicBezTo>
                  <a:lnTo>
                    <a:pt x="0" y="54772"/>
                  </a:lnTo>
                  <a:cubicBezTo>
                    <a:pt x="0" y="24522"/>
                    <a:pt x="24522" y="0"/>
                    <a:pt x="54772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769834" cy="313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000487" y="76200"/>
            <a:ext cx="2616835" cy="3105379"/>
          </a:xfrm>
          <a:custGeom>
            <a:avLst/>
            <a:gdLst/>
            <a:ahLst/>
            <a:cxnLst/>
            <a:rect r="r" b="b" t="t" l="l"/>
            <a:pathLst>
              <a:path h="3105379" w="2616835">
                <a:moveTo>
                  <a:pt x="0" y="0"/>
                </a:moveTo>
                <a:lnTo>
                  <a:pt x="2616835" y="0"/>
                </a:lnTo>
                <a:lnTo>
                  <a:pt x="2616835" y="3105379"/>
                </a:lnTo>
                <a:lnTo>
                  <a:pt x="0" y="31053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97" t="0" r="-12997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124232" y="9091235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4"/>
                </a:lnTo>
                <a:lnTo>
                  <a:pt x="0" y="908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41757" y="2543404"/>
            <a:ext cx="13821328" cy="74665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0"/>
              </a:lnSpc>
            </a:pPr>
            <a:r>
              <a:rPr lang="en-US" sz="490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Each Year you need to submit your chapter’s POA!</a:t>
            </a:r>
          </a:p>
          <a:p>
            <a:pPr algn="l" marL="846487" indent="-423244" lvl="1">
              <a:lnSpc>
                <a:spcPts val="4312"/>
              </a:lnSpc>
              <a:buFont typeface="Arial"/>
              <a:buChar char="•"/>
            </a:pPr>
            <a:r>
              <a:rPr lang="en-US" sz="392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You can submit any type of POA, but Form 1 in the National Chapter Application would be a way to complete 2 things at once (POA and Superior Chapter</a:t>
            </a:r>
          </a:p>
          <a:p>
            <a:pPr algn="l" marL="846487" indent="-423244" lvl="1">
              <a:lnSpc>
                <a:spcPts val="4312"/>
              </a:lnSpc>
              <a:buFont typeface="Arial"/>
              <a:buChar char="•"/>
            </a:pPr>
            <a:r>
              <a:rPr lang="en-US" sz="392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Application)</a:t>
            </a:r>
          </a:p>
          <a:p>
            <a:pPr algn="l">
              <a:lnSpc>
                <a:spcPts val="4312"/>
              </a:lnSpc>
            </a:pPr>
          </a:p>
          <a:p>
            <a:pPr algn="l">
              <a:lnSpc>
                <a:spcPts val="5390"/>
              </a:lnSpc>
              <a:spcBef>
                <a:spcPct val="0"/>
              </a:spcBef>
            </a:pPr>
            <a:r>
              <a:rPr lang="en-US" sz="490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TUTORIALS/VIDEOS are at this web</a:t>
            </a:r>
          </a:p>
          <a:p>
            <a:pPr algn="l">
              <a:lnSpc>
                <a:spcPts val="5390"/>
              </a:lnSpc>
              <a:spcBef>
                <a:spcPct val="0"/>
              </a:spcBef>
            </a:pPr>
            <a:r>
              <a:rPr lang="en-US" sz="490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address: </a:t>
            </a:r>
          </a:p>
          <a:p>
            <a:pPr algn="l" marL="846487" indent="-423244" lvl="1">
              <a:lnSpc>
                <a:spcPts val="4312"/>
              </a:lnSpc>
              <a:buFont typeface="Arial"/>
              <a:buChar char="•"/>
            </a:pPr>
            <a:r>
              <a:rPr lang="en-US" sz="392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https://www.mnffa.org/aet-resources</a:t>
            </a:r>
          </a:p>
          <a:p>
            <a:pPr algn="l">
              <a:lnSpc>
                <a:spcPts val="4312"/>
              </a:lnSpc>
            </a:pPr>
          </a:p>
          <a:p>
            <a:pPr algn="l">
              <a:lnSpc>
                <a:spcPts val="4312"/>
              </a:lnSpc>
            </a:pPr>
            <a:r>
              <a:rPr lang="en-US" sz="392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Submission Link will be sent in the blast, but</a:t>
            </a:r>
          </a:p>
          <a:p>
            <a:pPr algn="l">
              <a:lnSpc>
                <a:spcPts val="4312"/>
              </a:lnSpc>
            </a:pPr>
            <a:r>
              <a:rPr lang="en-US" sz="392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also can be found here - </a:t>
            </a:r>
          </a:p>
          <a:p>
            <a:pPr algn="l" marL="846487" indent="-423244" lvl="1">
              <a:lnSpc>
                <a:spcPts val="4312"/>
              </a:lnSpc>
              <a:buFont typeface="Arial"/>
              <a:buChar char="•"/>
            </a:pPr>
            <a:r>
              <a:rPr lang="en-US" sz="392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https://www.mnffa.org/teacher-resources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0542356" y="4545699"/>
            <a:ext cx="7745644" cy="5731776"/>
          </a:xfrm>
          <a:custGeom>
            <a:avLst/>
            <a:gdLst/>
            <a:ahLst/>
            <a:cxnLst/>
            <a:rect r="r" b="b" t="t" l="l"/>
            <a:pathLst>
              <a:path h="5731776" w="7745644">
                <a:moveTo>
                  <a:pt x="0" y="0"/>
                </a:moveTo>
                <a:lnTo>
                  <a:pt x="7745644" y="0"/>
                </a:lnTo>
                <a:lnTo>
                  <a:pt x="7745644" y="5731776"/>
                </a:lnTo>
                <a:lnTo>
                  <a:pt x="0" y="57317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52400" y="647037"/>
            <a:ext cx="12461293" cy="1192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39"/>
              </a:lnSpc>
              <a:spcBef>
                <a:spcPct val="0"/>
              </a:spcBef>
            </a:pPr>
            <a:r>
              <a:rPr lang="en-US" sz="8399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SUBMITTING YOUR POA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3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781610" y="745950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5"/>
                </a:lnTo>
                <a:lnTo>
                  <a:pt x="0" y="908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59305" y="-3272543"/>
            <a:ext cx="3499199" cy="6501748"/>
            <a:chOff x="0" y="0"/>
            <a:chExt cx="4665598" cy="866899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4192364"/>
              <a:ext cx="4665598" cy="4476633"/>
              <a:chOff x="0" y="0"/>
              <a:chExt cx="755408" cy="72481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55408" cy="724812"/>
              </a:xfrm>
              <a:custGeom>
                <a:avLst/>
                <a:gdLst/>
                <a:ahLst/>
                <a:cxnLst/>
                <a:rect r="r" b="b" t="t" l="l"/>
                <a:pathLst>
                  <a:path h="724812" w="755408">
                    <a:moveTo>
                      <a:pt x="377704" y="0"/>
                    </a:moveTo>
                    <a:cubicBezTo>
                      <a:pt x="169104" y="0"/>
                      <a:pt x="0" y="162255"/>
                      <a:pt x="0" y="362406"/>
                    </a:cubicBezTo>
                    <a:cubicBezTo>
                      <a:pt x="0" y="562558"/>
                      <a:pt x="169104" y="724812"/>
                      <a:pt x="377704" y="724812"/>
                    </a:cubicBezTo>
                    <a:cubicBezTo>
                      <a:pt x="586304" y="724812"/>
                      <a:pt x="755408" y="562558"/>
                      <a:pt x="755408" y="362406"/>
                    </a:cubicBezTo>
                    <a:cubicBezTo>
                      <a:pt x="755408" y="162255"/>
                      <a:pt x="586304" y="0"/>
                      <a:pt x="3777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0819" y="10801"/>
                <a:ext cx="613769" cy="6460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1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-1474546" y="1474546"/>
              <a:ext cx="7614691" cy="4665598"/>
              <a:chOff x="0" y="0"/>
              <a:chExt cx="1150226" cy="70475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50226" cy="704755"/>
              </a:xfrm>
              <a:custGeom>
                <a:avLst/>
                <a:gdLst/>
                <a:ahLst/>
                <a:cxnLst/>
                <a:rect r="r" b="b" t="t" l="l"/>
                <a:pathLst>
                  <a:path h="704755" w="1150226">
                    <a:moveTo>
                      <a:pt x="947026" y="0"/>
                    </a:moveTo>
                    <a:cubicBezTo>
                      <a:pt x="1059251" y="0"/>
                      <a:pt x="1150226" y="157765"/>
                      <a:pt x="1150226" y="352378"/>
                    </a:cubicBezTo>
                    <a:cubicBezTo>
                      <a:pt x="1150226" y="546991"/>
                      <a:pt x="1059251" y="704755"/>
                      <a:pt x="947026" y="704755"/>
                    </a:cubicBezTo>
                    <a:lnTo>
                      <a:pt x="203200" y="704755"/>
                    </a:lnTo>
                    <a:cubicBezTo>
                      <a:pt x="90976" y="704755"/>
                      <a:pt x="0" y="546991"/>
                      <a:pt x="0" y="352378"/>
                    </a:cubicBezTo>
                    <a:cubicBezTo>
                      <a:pt x="0" y="15776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150226" cy="7523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-1093618" y="240766"/>
            <a:ext cx="14134874" cy="1969670"/>
            <a:chOff x="0" y="0"/>
            <a:chExt cx="1769834" cy="2466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69834" cy="246623"/>
            </a:xfrm>
            <a:custGeom>
              <a:avLst/>
              <a:gdLst/>
              <a:ahLst/>
              <a:cxnLst/>
              <a:rect r="r" b="b" t="t" l="l"/>
              <a:pathLst>
                <a:path h="246623" w="1769834">
                  <a:moveTo>
                    <a:pt x="54772" y="0"/>
                  </a:moveTo>
                  <a:lnTo>
                    <a:pt x="1715062" y="0"/>
                  </a:lnTo>
                  <a:cubicBezTo>
                    <a:pt x="1729589" y="0"/>
                    <a:pt x="1743520" y="5771"/>
                    <a:pt x="1753792" y="16042"/>
                  </a:cubicBezTo>
                  <a:cubicBezTo>
                    <a:pt x="1764064" y="26314"/>
                    <a:pt x="1769834" y="40245"/>
                    <a:pt x="1769834" y="54772"/>
                  </a:cubicBezTo>
                  <a:lnTo>
                    <a:pt x="1769834" y="191852"/>
                  </a:lnTo>
                  <a:cubicBezTo>
                    <a:pt x="1769834" y="222101"/>
                    <a:pt x="1745312" y="246623"/>
                    <a:pt x="1715062" y="246623"/>
                  </a:cubicBezTo>
                  <a:lnTo>
                    <a:pt x="54772" y="246623"/>
                  </a:lnTo>
                  <a:cubicBezTo>
                    <a:pt x="40245" y="246623"/>
                    <a:pt x="26314" y="240853"/>
                    <a:pt x="16042" y="230581"/>
                  </a:cubicBezTo>
                  <a:cubicBezTo>
                    <a:pt x="5771" y="220309"/>
                    <a:pt x="0" y="206378"/>
                    <a:pt x="0" y="191852"/>
                  </a:cubicBezTo>
                  <a:lnTo>
                    <a:pt x="0" y="54772"/>
                  </a:lnTo>
                  <a:cubicBezTo>
                    <a:pt x="0" y="24522"/>
                    <a:pt x="24522" y="0"/>
                    <a:pt x="54772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769834" cy="313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000487" y="76200"/>
            <a:ext cx="2616835" cy="3105379"/>
          </a:xfrm>
          <a:custGeom>
            <a:avLst/>
            <a:gdLst/>
            <a:ahLst/>
            <a:cxnLst/>
            <a:rect r="r" b="b" t="t" l="l"/>
            <a:pathLst>
              <a:path h="3105379" w="2616835">
                <a:moveTo>
                  <a:pt x="0" y="0"/>
                </a:moveTo>
                <a:lnTo>
                  <a:pt x="2616835" y="0"/>
                </a:lnTo>
                <a:lnTo>
                  <a:pt x="2616835" y="3105379"/>
                </a:lnTo>
                <a:lnTo>
                  <a:pt x="0" y="31053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97" t="0" r="-12997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6124232" y="9091235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4"/>
                </a:lnTo>
                <a:lnTo>
                  <a:pt x="0" y="9089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341757" y="2543404"/>
            <a:ext cx="13478427" cy="70570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90"/>
              </a:lnSpc>
            </a:pPr>
            <a:r>
              <a:rPr lang="en-US" sz="490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Every Three Years you need to submit your chapter’s Constitution &amp; Bylaws!</a:t>
            </a:r>
          </a:p>
          <a:p>
            <a:pPr algn="l" marL="846487" indent="-423244" lvl="1">
              <a:lnSpc>
                <a:spcPts val="4312"/>
              </a:lnSpc>
              <a:buFont typeface="Arial"/>
              <a:buChar char="•"/>
            </a:pPr>
            <a:r>
              <a:rPr lang="en-US" sz="392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Sample Constitution found here - </a:t>
            </a:r>
          </a:p>
          <a:p>
            <a:pPr algn="l" marL="1692974" indent="-564325" lvl="2">
              <a:lnSpc>
                <a:spcPts val="4312"/>
              </a:lnSpc>
              <a:buFont typeface="Arial"/>
              <a:buChar char="⚬"/>
            </a:pPr>
            <a:r>
              <a:rPr lang="en-US" sz="392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https://www.mnffa.org/agricultural-education-1</a:t>
            </a:r>
          </a:p>
          <a:p>
            <a:pPr algn="l">
              <a:lnSpc>
                <a:spcPts val="4312"/>
              </a:lnSpc>
            </a:pPr>
          </a:p>
          <a:p>
            <a:pPr algn="l">
              <a:lnSpc>
                <a:spcPts val="5390"/>
              </a:lnSpc>
              <a:spcBef>
                <a:spcPct val="0"/>
              </a:spcBef>
            </a:pPr>
            <a:r>
              <a:rPr lang="en-US" sz="490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TUTORIALS/VIDEOS are at this web</a:t>
            </a:r>
          </a:p>
          <a:p>
            <a:pPr algn="l">
              <a:lnSpc>
                <a:spcPts val="5390"/>
              </a:lnSpc>
              <a:spcBef>
                <a:spcPct val="0"/>
              </a:spcBef>
            </a:pPr>
            <a:r>
              <a:rPr lang="en-US" sz="490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 address: </a:t>
            </a:r>
          </a:p>
          <a:p>
            <a:pPr algn="l" marL="846487" indent="-423244" lvl="1">
              <a:lnSpc>
                <a:spcPts val="4312"/>
              </a:lnSpc>
              <a:buFont typeface="Arial"/>
              <a:buChar char="•"/>
            </a:pPr>
            <a:r>
              <a:rPr lang="en-US" sz="392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https://www.mnffa.org/aet-resources</a:t>
            </a:r>
          </a:p>
          <a:p>
            <a:pPr algn="l">
              <a:lnSpc>
                <a:spcPts val="4312"/>
              </a:lnSpc>
            </a:pPr>
          </a:p>
          <a:p>
            <a:pPr algn="l">
              <a:lnSpc>
                <a:spcPts val="4312"/>
              </a:lnSpc>
            </a:pPr>
            <a:r>
              <a:rPr lang="en-US" sz="392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Submission Link will be sent in the blast, but</a:t>
            </a:r>
          </a:p>
          <a:p>
            <a:pPr algn="l">
              <a:lnSpc>
                <a:spcPts val="4312"/>
              </a:lnSpc>
            </a:pPr>
            <a:r>
              <a:rPr lang="en-US" sz="392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also can be found here - </a:t>
            </a:r>
          </a:p>
          <a:p>
            <a:pPr algn="l">
              <a:lnSpc>
                <a:spcPts val="4312"/>
              </a:lnSpc>
            </a:pPr>
            <a:r>
              <a:rPr lang="en-US" sz="392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https://www.mnffa.org/teacher-resources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0316874" y="5145559"/>
            <a:ext cx="7741630" cy="4112741"/>
          </a:xfrm>
          <a:custGeom>
            <a:avLst/>
            <a:gdLst/>
            <a:ahLst/>
            <a:cxnLst/>
            <a:rect r="r" b="b" t="t" l="l"/>
            <a:pathLst>
              <a:path h="4112741" w="7741630">
                <a:moveTo>
                  <a:pt x="0" y="0"/>
                </a:moveTo>
                <a:lnTo>
                  <a:pt x="7741630" y="0"/>
                </a:lnTo>
                <a:lnTo>
                  <a:pt x="7741630" y="4112741"/>
                </a:lnTo>
                <a:lnTo>
                  <a:pt x="0" y="41127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52400" y="647037"/>
            <a:ext cx="12461293" cy="1192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39"/>
              </a:lnSpc>
              <a:spcBef>
                <a:spcPct val="0"/>
              </a:spcBef>
            </a:pPr>
            <a:r>
              <a:rPr lang="en-US" sz="8399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CHAPTER CONSTITUTION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3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781610" y="745950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5"/>
                </a:lnTo>
                <a:lnTo>
                  <a:pt x="0" y="908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59305" y="-3272543"/>
            <a:ext cx="3499199" cy="6501748"/>
            <a:chOff x="0" y="0"/>
            <a:chExt cx="4665598" cy="866899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4192364"/>
              <a:ext cx="4665598" cy="4476633"/>
              <a:chOff x="0" y="0"/>
              <a:chExt cx="755408" cy="72481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55408" cy="724812"/>
              </a:xfrm>
              <a:custGeom>
                <a:avLst/>
                <a:gdLst/>
                <a:ahLst/>
                <a:cxnLst/>
                <a:rect r="r" b="b" t="t" l="l"/>
                <a:pathLst>
                  <a:path h="724812" w="755408">
                    <a:moveTo>
                      <a:pt x="377704" y="0"/>
                    </a:moveTo>
                    <a:cubicBezTo>
                      <a:pt x="169104" y="0"/>
                      <a:pt x="0" y="162255"/>
                      <a:pt x="0" y="362406"/>
                    </a:cubicBezTo>
                    <a:cubicBezTo>
                      <a:pt x="0" y="562558"/>
                      <a:pt x="169104" y="724812"/>
                      <a:pt x="377704" y="724812"/>
                    </a:cubicBezTo>
                    <a:cubicBezTo>
                      <a:pt x="586304" y="724812"/>
                      <a:pt x="755408" y="562558"/>
                      <a:pt x="755408" y="362406"/>
                    </a:cubicBezTo>
                    <a:cubicBezTo>
                      <a:pt x="755408" y="162255"/>
                      <a:pt x="586304" y="0"/>
                      <a:pt x="3777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0819" y="10801"/>
                <a:ext cx="613769" cy="6460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1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-1474546" y="1474546"/>
              <a:ext cx="7614691" cy="4665598"/>
              <a:chOff x="0" y="0"/>
              <a:chExt cx="1150226" cy="70475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50226" cy="704755"/>
              </a:xfrm>
              <a:custGeom>
                <a:avLst/>
                <a:gdLst/>
                <a:ahLst/>
                <a:cxnLst/>
                <a:rect r="r" b="b" t="t" l="l"/>
                <a:pathLst>
                  <a:path h="704755" w="1150226">
                    <a:moveTo>
                      <a:pt x="947026" y="0"/>
                    </a:moveTo>
                    <a:cubicBezTo>
                      <a:pt x="1059251" y="0"/>
                      <a:pt x="1150226" y="157765"/>
                      <a:pt x="1150226" y="352378"/>
                    </a:cubicBezTo>
                    <a:cubicBezTo>
                      <a:pt x="1150226" y="546991"/>
                      <a:pt x="1059251" y="704755"/>
                      <a:pt x="947026" y="704755"/>
                    </a:cubicBezTo>
                    <a:lnTo>
                      <a:pt x="203200" y="704755"/>
                    </a:lnTo>
                    <a:cubicBezTo>
                      <a:pt x="90976" y="704755"/>
                      <a:pt x="0" y="546991"/>
                      <a:pt x="0" y="352378"/>
                    </a:cubicBezTo>
                    <a:cubicBezTo>
                      <a:pt x="0" y="15776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150226" cy="7523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-1093618" y="240766"/>
            <a:ext cx="14134874" cy="1969670"/>
            <a:chOff x="0" y="0"/>
            <a:chExt cx="1769834" cy="2466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69834" cy="246623"/>
            </a:xfrm>
            <a:custGeom>
              <a:avLst/>
              <a:gdLst/>
              <a:ahLst/>
              <a:cxnLst/>
              <a:rect r="r" b="b" t="t" l="l"/>
              <a:pathLst>
                <a:path h="246623" w="1769834">
                  <a:moveTo>
                    <a:pt x="54772" y="0"/>
                  </a:moveTo>
                  <a:lnTo>
                    <a:pt x="1715062" y="0"/>
                  </a:lnTo>
                  <a:cubicBezTo>
                    <a:pt x="1729589" y="0"/>
                    <a:pt x="1743520" y="5771"/>
                    <a:pt x="1753792" y="16042"/>
                  </a:cubicBezTo>
                  <a:cubicBezTo>
                    <a:pt x="1764064" y="26314"/>
                    <a:pt x="1769834" y="40245"/>
                    <a:pt x="1769834" y="54772"/>
                  </a:cubicBezTo>
                  <a:lnTo>
                    <a:pt x="1769834" y="191852"/>
                  </a:lnTo>
                  <a:cubicBezTo>
                    <a:pt x="1769834" y="222101"/>
                    <a:pt x="1745312" y="246623"/>
                    <a:pt x="1715062" y="246623"/>
                  </a:cubicBezTo>
                  <a:lnTo>
                    <a:pt x="54772" y="246623"/>
                  </a:lnTo>
                  <a:cubicBezTo>
                    <a:pt x="40245" y="246623"/>
                    <a:pt x="26314" y="240853"/>
                    <a:pt x="16042" y="230581"/>
                  </a:cubicBezTo>
                  <a:cubicBezTo>
                    <a:pt x="5771" y="220309"/>
                    <a:pt x="0" y="206378"/>
                    <a:pt x="0" y="191852"/>
                  </a:cubicBezTo>
                  <a:lnTo>
                    <a:pt x="0" y="54772"/>
                  </a:lnTo>
                  <a:cubicBezTo>
                    <a:pt x="0" y="24522"/>
                    <a:pt x="24522" y="0"/>
                    <a:pt x="54772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769834" cy="313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000487" y="76200"/>
            <a:ext cx="2616835" cy="3105379"/>
          </a:xfrm>
          <a:custGeom>
            <a:avLst/>
            <a:gdLst/>
            <a:ahLst/>
            <a:cxnLst/>
            <a:rect r="r" b="b" t="t" l="l"/>
            <a:pathLst>
              <a:path h="3105379" w="2616835">
                <a:moveTo>
                  <a:pt x="0" y="0"/>
                </a:moveTo>
                <a:lnTo>
                  <a:pt x="2616835" y="0"/>
                </a:lnTo>
                <a:lnTo>
                  <a:pt x="2616835" y="3105379"/>
                </a:lnTo>
                <a:lnTo>
                  <a:pt x="0" y="31053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97" t="0" r="-12997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185241" y="3394472"/>
            <a:ext cx="6102759" cy="6892528"/>
          </a:xfrm>
          <a:custGeom>
            <a:avLst/>
            <a:gdLst/>
            <a:ahLst/>
            <a:cxnLst/>
            <a:rect r="r" b="b" t="t" l="l"/>
            <a:pathLst>
              <a:path h="6892528" w="6102759">
                <a:moveTo>
                  <a:pt x="0" y="0"/>
                </a:moveTo>
                <a:lnTo>
                  <a:pt x="6102759" y="0"/>
                </a:lnTo>
                <a:lnTo>
                  <a:pt x="6102759" y="6892528"/>
                </a:lnTo>
                <a:lnTo>
                  <a:pt x="0" y="68925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52400" y="678805"/>
            <a:ext cx="12461293" cy="1119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89"/>
              </a:lnSpc>
              <a:spcBef>
                <a:spcPct val="0"/>
              </a:spcBef>
            </a:pPr>
            <a:r>
              <a:rPr lang="en-US" sz="7899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REGIONAL CDE MATERIALS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58792" y="2663036"/>
            <a:ext cx="11030054" cy="7414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12"/>
              </a:lnSpc>
            </a:pPr>
            <a:r>
              <a:rPr lang="en-US" sz="5200" i="true" b="true">
                <a:solidFill>
                  <a:srgbClr val="FFFFFF"/>
                </a:solidFill>
                <a:latin typeface="Roboto Condensed Bold Italics"/>
                <a:ea typeface="Roboto Condensed Bold Italics"/>
                <a:cs typeface="Roboto Condensed Bold Italics"/>
                <a:sym typeface="Roboto Condensed Bold Italics"/>
              </a:rPr>
              <a:t>If you are a Regional Chair for a contest, request the materials on the MN FFA Website CDE Page!</a:t>
            </a:r>
          </a:p>
          <a:p>
            <a:pPr algn="l">
              <a:lnSpc>
                <a:spcPts val="5512"/>
              </a:lnSpc>
            </a:pPr>
          </a:p>
          <a:p>
            <a:pPr algn="l" marL="1057919" indent="-528960" lvl="1">
              <a:lnSpc>
                <a:spcPts val="5194"/>
              </a:lnSpc>
              <a:buFont typeface="Arial"/>
              <a:buChar char="•"/>
            </a:pPr>
            <a:r>
              <a:rPr lang="en-US" b="true" sz="4900" i="true">
                <a:solidFill>
                  <a:srgbClr val="FFFFFF"/>
                </a:solidFill>
                <a:latin typeface="Roboto Condensed Bold Italics"/>
                <a:ea typeface="Roboto Condensed Bold Italics"/>
                <a:cs typeface="Roboto Condensed Bold Italics"/>
                <a:sym typeface="Roboto Condensed Bold Italics"/>
              </a:rPr>
              <a:t>Complete the request at least a week prior.</a:t>
            </a:r>
          </a:p>
          <a:p>
            <a:pPr algn="l" marL="1057919" indent="-528960" lvl="1">
              <a:lnSpc>
                <a:spcPts val="5194"/>
              </a:lnSpc>
              <a:buFont typeface="Arial"/>
              <a:buChar char="•"/>
            </a:pPr>
            <a:r>
              <a:rPr lang="en-US" b="true" sz="4900" i="true">
                <a:solidFill>
                  <a:srgbClr val="FFFFFF"/>
                </a:solidFill>
                <a:latin typeface="Roboto Condensed Bold Italics"/>
                <a:ea typeface="Roboto Condensed Bold Italics"/>
                <a:cs typeface="Roboto Condensed Bold Italics"/>
                <a:sym typeface="Roboto Condensed Bold Italics"/>
              </a:rPr>
              <a:t>You will receive a calendar invite for the day you will receive the materials</a:t>
            </a:r>
          </a:p>
          <a:p>
            <a:pPr algn="l" marL="1057919" indent="-528960" lvl="1">
              <a:lnSpc>
                <a:spcPts val="5194"/>
              </a:lnSpc>
              <a:buFont typeface="Arial"/>
              <a:buChar char="•"/>
            </a:pPr>
            <a:r>
              <a:rPr lang="en-US" b="true" sz="4900" i="true">
                <a:solidFill>
                  <a:srgbClr val="FFFFFF"/>
                </a:solidFill>
                <a:latin typeface="Roboto Condensed Bold Italics"/>
                <a:ea typeface="Roboto Condensed Bold Italics"/>
                <a:cs typeface="Roboto Condensed Bold Italics"/>
                <a:sym typeface="Roboto Condensed Bold Italics"/>
              </a:rPr>
              <a:t>Once received, you can make copies. </a:t>
            </a:r>
          </a:p>
          <a:p>
            <a:pPr algn="l" marL="1057919" indent="-528960" lvl="1">
              <a:lnSpc>
                <a:spcPts val="5194"/>
              </a:lnSpc>
              <a:buFont typeface="Arial"/>
              <a:buChar char="•"/>
            </a:pPr>
            <a:r>
              <a:rPr lang="en-US" b="true" sz="4900" i="true">
                <a:solidFill>
                  <a:srgbClr val="FFFFFF"/>
                </a:solidFill>
                <a:latin typeface="Roboto Condensed Bold Italics"/>
                <a:ea typeface="Roboto Condensed Bold Italics"/>
                <a:cs typeface="Roboto Condensed Bold Italics"/>
                <a:sym typeface="Roboto Condensed Bold Italics"/>
              </a:rPr>
              <a:t>You must collect and destroy all copies and hide JMC scores.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3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781610" y="745950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5"/>
                </a:lnTo>
                <a:lnTo>
                  <a:pt x="0" y="908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59305" y="-3272543"/>
            <a:ext cx="3499199" cy="6501748"/>
            <a:chOff x="0" y="0"/>
            <a:chExt cx="4665598" cy="866899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4192364"/>
              <a:ext cx="4665598" cy="4476633"/>
              <a:chOff x="0" y="0"/>
              <a:chExt cx="755408" cy="72481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55408" cy="724812"/>
              </a:xfrm>
              <a:custGeom>
                <a:avLst/>
                <a:gdLst/>
                <a:ahLst/>
                <a:cxnLst/>
                <a:rect r="r" b="b" t="t" l="l"/>
                <a:pathLst>
                  <a:path h="724812" w="755408">
                    <a:moveTo>
                      <a:pt x="377704" y="0"/>
                    </a:moveTo>
                    <a:cubicBezTo>
                      <a:pt x="169104" y="0"/>
                      <a:pt x="0" y="162255"/>
                      <a:pt x="0" y="362406"/>
                    </a:cubicBezTo>
                    <a:cubicBezTo>
                      <a:pt x="0" y="562558"/>
                      <a:pt x="169104" y="724812"/>
                      <a:pt x="377704" y="724812"/>
                    </a:cubicBezTo>
                    <a:cubicBezTo>
                      <a:pt x="586304" y="724812"/>
                      <a:pt x="755408" y="562558"/>
                      <a:pt x="755408" y="362406"/>
                    </a:cubicBezTo>
                    <a:cubicBezTo>
                      <a:pt x="755408" y="162255"/>
                      <a:pt x="586304" y="0"/>
                      <a:pt x="3777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0819" y="10801"/>
                <a:ext cx="613769" cy="6460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1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-1474546" y="1474546"/>
              <a:ext cx="7614691" cy="4665598"/>
              <a:chOff x="0" y="0"/>
              <a:chExt cx="1150226" cy="70475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50226" cy="704755"/>
              </a:xfrm>
              <a:custGeom>
                <a:avLst/>
                <a:gdLst/>
                <a:ahLst/>
                <a:cxnLst/>
                <a:rect r="r" b="b" t="t" l="l"/>
                <a:pathLst>
                  <a:path h="704755" w="1150226">
                    <a:moveTo>
                      <a:pt x="947026" y="0"/>
                    </a:moveTo>
                    <a:cubicBezTo>
                      <a:pt x="1059251" y="0"/>
                      <a:pt x="1150226" y="157765"/>
                      <a:pt x="1150226" y="352378"/>
                    </a:cubicBezTo>
                    <a:cubicBezTo>
                      <a:pt x="1150226" y="546991"/>
                      <a:pt x="1059251" y="704755"/>
                      <a:pt x="947026" y="704755"/>
                    </a:cubicBezTo>
                    <a:lnTo>
                      <a:pt x="203200" y="704755"/>
                    </a:lnTo>
                    <a:cubicBezTo>
                      <a:pt x="90976" y="704755"/>
                      <a:pt x="0" y="546991"/>
                      <a:pt x="0" y="352378"/>
                    </a:cubicBezTo>
                    <a:cubicBezTo>
                      <a:pt x="0" y="15776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150226" cy="7523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-1093618" y="240766"/>
            <a:ext cx="14134874" cy="1969670"/>
            <a:chOff x="0" y="0"/>
            <a:chExt cx="1769834" cy="2466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69834" cy="246623"/>
            </a:xfrm>
            <a:custGeom>
              <a:avLst/>
              <a:gdLst/>
              <a:ahLst/>
              <a:cxnLst/>
              <a:rect r="r" b="b" t="t" l="l"/>
              <a:pathLst>
                <a:path h="246623" w="1769834">
                  <a:moveTo>
                    <a:pt x="54772" y="0"/>
                  </a:moveTo>
                  <a:lnTo>
                    <a:pt x="1715062" y="0"/>
                  </a:lnTo>
                  <a:cubicBezTo>
                    <a:pt x="1729589" y="0"/>
                    <a:pt x="1743520" y="5771"/>
                    <a:pt x="1753792" y="16042"/>
                  </a:cubicBezTo>
                  <a:cubicBezTo>
                    <a:pt x="1764064" y="26314"/>
                    <a:pt x="1769834" y="40245"/>
                    <a:pt x="1769834" y="54772"/>
                  </a:cubicBezTo>
                  <a:lnTo>
                    <a:pt x="1769834" y="191852"/>
                  </a:lnTo>
                  <a:cubicBezTo>
                    <a:pt x="1769834" y="222101"/>
                    <a:pt x="1745312" y="246623"/>
                    <a:pt x="1715062" y="246623"/>
                  </a:cubicBezTo>
                  <a:lnTo>
                    <a:pt x="54772" y="246623"/>
                  </a:lnTo>
                  <a:cubicBezTo>
                    <a:pt x="40245" y="246623"/>
                    <a:pt x="26314" y="240853"/>
                    <a:pt x="16042" y="230581"/>
                  </a:cubicBezTo>
                  <a:cubicBezTo>
                    <a:pt x="5771" y="220309"/>
                    <a:pt x="0" y="206378"/>
                    <a:pt x="0" y="191852"/>
                  </a:cubicBezTo>
                  <a:lnTo>
                    <a:pt x="0" y="54772"/>
                  </a:lnTo>
                  <a:cubicBezTo>
                    <a:pt x="0" y="24522"/>
                    <a:pt x="24522" y="0"/>
                    <a:pt x="54772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769834" cy="313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000487" y="76200"/>
            <a:ext cx="2616835" cy="3105379"/>
          </a:xfrm>
          <a:custGeom>
            <a:avLst/>
            <a:gdLst/>
            <a:ahLst/>
            <a:cxnLst/>
            <a:rect r="r" b="b" t="t" l="l"/>
            <a:pathLst>
              <a:path h="3105379" w="2616835">
                <a:moveTo>
                  <a:pt x="0" y="0"/>
                </a:moveTo>
                <a:lnTo>
                  <a:pt x="2616835" y="0"/>
                </a:lnTo>
                <a:lnTo>
                  <a:pt x="2616835" y="3105379"/>
                </a:lnTo>
                <a:lnTo>
                  <a:pt x="0" y="31053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97" t="0" r="-12997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321119" y="4673244"/>
            <a:ext cx="7645762" cy="1264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539"/>
              </a:lnSpc>
            </a:pPr>
            <a:r>
              <a:rPr lang="en-US" sz="8999" i="true" b="true">
                <a:solidFill>
                  <a:srgbClr val="FFFFFF"/>
                </a:solidFill>
                <a:latin typeface="Roboto Condensed Bold Italics"/>
                <a:ea typeface="Roboto Condensed Bold Italics"/>
                <a:cs typeface="Roboto Condensed Bold Italics"/>
                <a:sym typeface="Roboto Condensed Bold Italics"/>
              </a:rPr>
              <a:t>Any Questions?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2400" y="647037"/>
            <a:ext cx="12461293" cy="1192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39"/>
              </a:lnSpc>
              <a:spcBef>
                <a:spcPct val="0"/>
              </a:spcBef>
            </a:pPr>
            <a:r>
              <a:rPr lang="en-US" sz="8399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NATIONAL CONVENTION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3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781610" y="745950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5"/>
                </a:lnTo>
                <a:lnTo>
                  <a:pt x="0" y="908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59305" y="-3272543"/>
            <a:ext cx="3499199" cy="6501748"/>
            <a:chOff x="0" y="0"/>
            <a:chExt cx="4665598" cy="866899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4192364"/>
              <a:ext cx="4665598" cy="4476633"/>
              <a:chOff x="0" y="0"/>
              <a:chExt cx="755408" cy="72481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55408" cy="724812"/>
              </a:xfrm>
              <a:custGeom>
                <a:avLst/>
                <a:gdLst/>
                <a:ahLst/>
                <a:cxnLst/>
                <a:rect r="r" b="b" t="t" l="l"/>
                <a:pathLst>
                  <a:path h="724812" w="755408">
                    <a:moveTo>
                      <a:pt x="377704" y="0"/>
                    </a:moveTo>
                    <a:cubicBezTo>
                      <a:pt x="169104" y="0"/>
                      <a:pt x="0" y="162255"/>
                      <a:pt x="0" y="362406"/>
                    </a:cubicBezTo>
                    <a:cubicBezTo>
                      <a:pt x="0" y="562558"/>
                      <a:pt x="169104" y="724812"/>
                      <a:pt x="377704" y="724812"/>
                    </a:cubicBezTo>
                    <a:cubicBezTo>
                      <a:pt x="586304" y="724812"/>
                      <a:pt x="755408" y="562558"/>
                      <a:pt x="755408" y="362406"/>
                    </a:cubicBezTo>
                    <a:cubicBezTo>
                      <a:pt x="755408" y="162255"/>
                      <a:pt x="586304" y="0"/>
                      <a:pt x="3777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0819" y="10801"/>
                <a:ext cx="613769" cy="6460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1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-1474546" y="1474546"/>
              <a:ext cx="7614691" cy="4665598"/>
              <a:chOff x="0" y="0"/>
              <a:chExt cx="1150226" cy="70475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50226" cy="704755"/>
              </a:xfrm>
              <a:custGeom>
                <a:avLst/>
                <a:gdLst/>
                <a:ahLst/>
                <a:cxnLst/>
                <a:rect r="r" b="b" t="t" l="l"/>
                <a:pathLst>
                  <a:path h="704755" w="1150226">
                    <a:moveTo>
                      <a:pt x="947026" y="0"/>
                    </a:moveTo>
                    <a:cubicBezTo>
                      <a:pt x="1059251" y="0"/>
                      <a:pt x="1150226" y="157765"/>
                      <a:pt x="1150226" y="352378"/>
                    </a:cubicBezTo>
                    <a:cubicBezTo>
                      <a:pt x="1150226" y="546991"/>
                      <a:pt x="1059251" y="704755"/>
                      <a:pt x="947026" y="704755"/>
                    </a:cubicBezTo>
                    <a:lnTo>
                      <a:pt x="203200" y="704755"/>
                    </a:lnTo>
                    <a:cubicBezTo>
                      <a:pt x="90976" y="704755"/>
                      <a:pt x="0" y="546991"/>
                      <a:pt x="0" y="352378"/>
                    </a:cubicBezTo>
                    <a:cubicBezTo>
                      <a:pt x="0" y="15776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150226" cy="7523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-1093618" y="240766"/>
            <a:ext cx="14134874" cy="1969670"/>
            <a:chOff x="0" y="0"/>
            <a:chExt cx="1769834" cy="2466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69834" cy="246623"/>
            </a:xfrm>
            <a:custGeom>
              <a:avLst/>
              <a:gdLst/>
              <a:ahLst/>
              <a:cxnLst/>
              <a:rect r="r" b="b" t="t" l="l"/>
              <a:pathLst>
                <a:path h="246623" w="1769834">
                  <a:moveTo>
                    <a:pt x="54772" y="0"/>
                  </a:moveTo>
                  <a:lnTo>
                    <a:pt x="1715062" y="0"/>
                  </a:lnTo>
                  <a:cubicBezTo>
                    <a:pt x="1729589" y="0"/>
                    <a:pt x="1743520" y="5771"/>
                    <a:pt x="1753792" y="16042"/>
                  </a:cubicBezTo>
                  <a:cubicBezTo>
                    <a:pt x="1764064" y="26314"/>
                    <a:pt x="1769834" y="40245"/>
                    <a:pt x="1769834" y="54772"/>
                  </a:cubicBezTo>
                  <a:lnTo>
                    <a:pt x="1769834" y="191852"/>
                  </a:lnTo>
                  <a:cubicBezTo>
                    <a:pt x="1769834" y="222101"/>
                    <a:pt x="1745312" y="246623"/>
                    <a:pt x="1715062" y="246623"/>
                  </a:cubicBezTo>
                  <a:lnTo>
                    <a:pt x="54772" y="246623"/>
                  </a:lnTo>
                  <a:cubicBezTo>
                    <a:pt x="40245" y="246623"/>
                    <a:pt x="26314" y="240853"/>
                    <a:pt x="16042" y="230581"/>
                  </a:cubicBezTo>
                  <a:cubicBezTo>
                    <a:pt x="5771" y="220309"/>
                    <a:pt x="0" y="206378"/>
                    <a:pt x="0" y="191852"/>
                  </a:cubicBezTo>
                  <a:lnTo>
                    <a:pt x="0" y="54772"/>
                  </a:lnTo>
                  <a:cubicBezTo>
                    <a:pt x="0" y="24522"/>
                    <a:pt x="24522" y="0"/>
                    <a:pt x="54772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769834" cy="313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000487" y="76200"/>
            <a:ext cx="2616835" cy="3105379"/>
          </a:xfrm>
          <a:custGeom>
            <a:avLst/>
            <a:gdLst/>
            <a:ahLst/>
            <a:cxnLst/>
            <a:rect r="r" b="b" t="t" l="l"/>
            <a:pathLst>
              <a:path h="3105379" w="2616835">
                <a:moveTo>
                  <a:pt x="0" y="0"/>
                </a:moveTo>
                <a:lnTo>
                  <a:pt x="2616835" y="0"/>
                </a:lnTo>
                <a:lnTo>
                  <a:pt x="2616835" y="3105379"/>
                </a:lnTo>
                <a:lnTo>
                  <a:pt x="0" y="31053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97" t="0" r="-12997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28226" y="2751255"/>
            <a:ext cx="14131079" cy="6362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83"/>
              </a:lnSpc>
            </a:pPr>
            <a:r>
              <a:rPr lang="en-US" sz="6399" i="true" b="true">
                <a:solidFill>
                  <a:srgbClr val="FFFFFF"/>
                </a:solidFill>
                <a:latin typeface="Roboto Condensed Bold Italics"/>
                <a:ea typeface="Roboto Condensed Bold Italics"/>
                <a:cs typeface="Roboto Condensed Bold Italics"/>
                <a:sym typeface="Roboto Condensed Bold Italics"/>
              </a:rPr>
              <a:t>Reach out to any of the FFA Staff for help!  We want you to be successful!</a:t>
            </a:r>
          </a:p>
          <a:p>
            <a:pPr algn="l">
              <a:lnSpc>
                <a:spcPts val="6783"/>
              </a:lnSpc>
            </a:pPr>
          </a:p>
          <a:p>
            <a:pPr algn="l">
              <a:lnSpc>
                <a:spcPts val="5724"/>
              </a:lnSpc>
            </a:pPr>
            <a:r>
              <a:rPr lang="en-US" sz="5400" i="true" b="true">
                <a:solidFill>
                  <a:srgbClr val="FFFFFF"/>
                </a:solidFill>
                <a:latin typeface="Roboto Condensed Bold Italics"/>
                <a:ea typeface="Roboto Condensed Bold Italics"/>
                <a:cs typeface="Roboto Condensed Bold Italics"/>
                <a:sym typeface="Roboto Condensed Bold Italics"/>
              </a:rPr>
              <a:t>Mary Hoffmann will be your number one contact for: </a:t>
            </a:r>
          </a:p>
          <a:p>
            <a:pPr algn="l" marL="1165865" indent="-582932" lvl="1">
              <a:lnSpc>
                <a:spcPts val="5724"/>
              </a:lnSpc>
              <a:buFont typeface="Arial"/>
              <a:buChar char="•"/>
            </a:pPr>
            <a:r>
              <a:rPr lang="en-US" b="true" sz="5400" i="true">
                <a:solidFill>
                  <a:srgbClr val="FFFFFF"/>
                </a:solidFill>
                <a:latin typeface="Roboto Condensed Bold Italics"/>
                <a:ea typeface="Roboto Condensed Bold Italics"/>
                <a:cs typeface="Roboto Condensed Bold Italics"/>
                <a:sym typeface="Roboto Condensed Bold Italics"/>
              </a:rPr>
              <a:t>Listserv, Membership, Website, Operations, Awards &amp; Degrees, AET, and SAE’s</a:t>
            </a:r>
          </a:p>
          <a:p>
            <a:pPr algn="l" marL="1165865" indent="-582932" lvl="1">
              <a:lnSpc>
                <a:spcPts val="5724"/>
              </a:lnSpc>
              <a:buFont typeface="Arial"/>
              <a:buChar char="•"/>
            </a:pPr>
            <a:r>
              <a:rPr lang="en-US" b="true" sz="5400" i="true" u="sng">
                <a:solidFill>
                  <a:srgbClr val="FFFFFF"/>
                </a:solidFill>
                <a:latin typeface="Roboto Condensed Bold Italics"/>
                <a:ea typeface="Roboto Condensed Bold Italics"/>
                <a:cs typeface="Roboto Condensed Bold Italics"/>
                <a:sym typeface="Roboto Condensed Bold Italics"/>
                <a:hlinkClick r:id="rId5" tooltip="mailto:mhoffmann@mnffa.org"/>
              </a:rPr>
              <a:t>mhoffmann@mnffa.org</a:t>
            </a:r>
            <a:r>
              <a:rPr lang="en-US" b="true" sz="5400" i="true">
                <a:solidFill>
                  <a:srgbClr val="FFFFFF"/>
                </a:solidFill>
                <a:latin typeface="Roboto Condensed Bold Italics"/>
                <a:ea typeface="Roboto Condensed Bold Italics"/>
                <a:cs typeface="Roboto Condensed Bold Italics"/>
                <a:sym typeface="Roboto Condensed Bold Italics"/>
              </a:rPr>
              <a:t> (507-766-0905)</a:t>
            </a:r>
          </a:p>
          <a:p>
            <a:pPr algn="l">
              <a:lnSpc>
                <a:spcPts val="6783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52400" y="647037"/>
            <a:ext cx="12461293" cy="1192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39"/>
              </a:lnSpc>
              <a:spcBef>
                <a:spcPct val="0"/>
              </a:spcBef>
            </a:pPr>
            <a:r>
              <a:rPr lang="en-US" sz="8399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WE ARE HERE FOR YOU!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36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781610" y="745950"/>
            <a:ext cx="2077146" cy="908975"/>
          </a:xfrm>
          <a:custGeom>
            <a:avLst/>
            <a:gdLst/>
            <a:ahLst/>
            <a:cxnLst/>
            <a:rect r="r" b="b" t="t" l="l"/>
            <a:pathLst>
              <a:path h="908975" w="2077146">
                <a:moveTo>
                  <a:pt x="0" y="0"/>
                </a:moveTo>
                <a:lnTo>
                  <a:pt x="2077147" y="0"/>
                </a:lnTo>
                <a:lnTo>
                  <a:pt x="2077147" y="908975"/>
                </a:lnTo>
                <a:lnTo>
                  <a:pt x="0" y="9089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06728" r="-6530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4559305" y="-3272543"/>
            <a:ext cx="3499199" cy="6501748"/>
            <a:chOff x="0" y="0"/>
            <a:chExt cx="4665598" cy="866899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4192364"/>
              <a:ext cx="4665598" cy="4476633"/>
              <a:chOff x="0" y="0"/>
              <a:chExt cx="755408" cy="724812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755408" cy="724812"/>
              </a:xfrm>
              <a:custGeom>
                <a:avLst/>
                <a:gdLst/>
                <a:ahLst/>
                <a:cxnLst/>
                <a:rect r="r" b="b" t="t" l="l"/>
                <a:pathLst>
                  <a:path h="724812" w="755408">
                    <a:moveTo>
                      <a:pt x="377704" y="0"/>
                    </a:moveTo>
                    <a:cubicBezTo>
                      <a:pt x="169104" y="0"/>
                      <a:pt x="0" y="162255"/>
                      <a:pt x="0" y="362406"/>
                    </a:cubicBezTo>
                    <a:cubicBezTo>
                      <a:pt x="0" y="562558"/>
                      <a:pt x="169104" y="724812"/>
                      <a:pt x="377704" y="724812"/>
                    </a:cubicBezTo>
                    <a:cubicBezTo>
                      <a:pt x="586304" y="724812"/>
                      <a:pt x="755408" y="562558"/>
                      <a:pt x="755408" y="362406"/>
                    </a:cubicBezTo>
                    <a:cubicBezTo>
                      <a:pt x="755408" y="162255"/>
                      <a:pt x="586304" y="0"/>
                      <a:pt x="37770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0819" y="10801"/>
                <a:ext cx="613769" cy="6460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617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-1474546" y="1474546"/>
              <a:ext cx="7614691" cy="4665598"/>
              <a:chOff x="0" y="0"/>
              <a:chExt cx="1150226" cy="704755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50226" cy="704755"/>
              </a:xfrm>
              <a:custGeom>
                <a:avLst/>
                <a:gdLst/>
                <a:ahLst/>
                <a:cxnLst/>
                <a:rect r="r" b="b" t="t" l="l"/>
                <a:pathLst>
                  <a:path h="704755" w="1150226">
                    <a:moveTo>
                      <a:pt x="947026" y="0"/>
                    </a:moveTo>
                    <a:cubicBezTo>
                      <a:pt x="1059251" y="0"/>
                      <a:pt x="1150226" y="157765"/>
                      <a:pt x="1150226" y="352378"/>
                    </a:cubicBezTo>
                    <a:cubicBezTo>
                      <a:pt x="1150226" y="546991"/>
                      <a:pt x="1059251" y="704755"/>
                      <a:pt x="947026" y="704755"/>
                    </a:cubicBezTo>
                    <a:lnTo>
                      <a:pt x="203200" y="704755"/>
                    </a:lnTo>
                    <a:cubicBezTo>
                      <a:pt x="90976" y="704755"/>
                      <a:pt x="0" y="546991"/>
                      <a:pt x="0" y="352378"/>
                    </a:cubicBezTo>
                    <a:cubicBezTo>
                      <a:pt x="0" y="157765"/>
                      <a:pt x="90976" y="0"/>
                      <a:pt x="2032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1150226" cy="75238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</p:grpSp>
      <p:grpSp>
        <p:nvGrpSpPr>
          <p:cNvPr name="Group 10" id="10"/>
          <p:cNvGrpSpPr/>
          <p:nvPr/>
        </p:nvGrpSpPr>
        <p:grpSpPr>
          <a:xfrm rot="0">
            <a:off x="-1093618" y="240766"/>
            <a:ext cx="14134874" cy="1969670"/>
            <a:chOff x="0" y="0"/>
            <a:chExt cx="1769834" cy="2466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69834" cy="246623"/>
            </a:xfrm>
            <a:custGeom>
              <a:avLst/>
              <a:gdLst/>
              <a:ahLst/>
              <a:cxnLst/>
              <a:rect r="r" b="b" t="t" l="l"/>
              <a:pathLst>
                <a:path h="246623" w="1769834">
                  <a:moveTo>
                    <a:pt x="54772" y="0"/>
                  </a:moveTo>
                  <a:lnTo>
                    <a:pt x="1715062" y="0"/>
                  </a:lnTo>
                  <a:cubicBezTo>
                    <a:pt x="1729589" y="0"/>
                    <a:pt x="1743520" y="5771"/>
                    <a:pt x="1753792" y="16042"/>
                  </a:cubicBezTo>
                  <a:cubicBezTo>
                    <a:pt x="1764064" y="26314"/>
                    <a:pt x="1769834" y="40245"/>
                    <a:pt x="1769834" y="54772"/>
                  </a:cubicBezTo>
                  <a:lnTo>
                    <a:pt x="1769834" y="191852"/>
                  </a:lnTo>
                  <a:cubicBezTo>
                    <a:pt x="1769834" y="222101"/>
                    <a:pt x="1745312" y="246623"/>
                    <a:pt x="1715062" y="246623"/>
                  </a:cubicBezTo>
                  <a:lnTo>
                    <a:pt x="54772" y="246623"/>
                  </a:lnTo>
                  <a:cubicBezTo>
                    <a:pt x="40245" y="246623"/>
                    <a:pt x="26314" y="240853"/>
                    <a:pt x="16042" y="230581"/>
                  </a:cubicBezTo>
                  <a:cubicBezTo>
                    <a:pt x="5771" y="220309"/>
                    <a:pt x="0" y="206378"/>
                    <a:pt x="0" y="191852"/>
                  </a:cubicBezTo>
                  <a:lnTo>
                    <a:pt x="0" y="54772"/>
                  </a:lnTo>
                  <a:cubicBezTo>
                    <a:pt x="0" y="24522"/>
                    <a:pt x="24522" y="0"/>
                    <a:pt x="54772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66675"/>
              <a:ext cx="1769834" cy="313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5000487" y="76200"/>
            <a:ext cx="2616835" cy="3105379"/>
          </a:xfrm>
          <a:custGeom>
            <a:avLst/>
            <a:gdLst/>
            <a:ahLst/>
            <a:cxnLst/>
            <a:rect r="r" b="b" t="t" l="l"/>
            <a:pathLst>
              <a:path h="3105379" w="2616835">
                <a:moveTo>
                  <a:pt x="0" y="0"/>
                </a:moveTo>
                <a:lnTo>
                  <a:pt x="2616835" y="0"/>
                </a:lnTo>
                <a:lnTo>
                  <a:pt x="2616835" y="3105379"/>
                </a:lnTo>
                <a:lnTo>
                  <a:pt x="0" y="31053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997" t="0" r="-12997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428226" y="3432997"/>
            <a:ext cx="15880678" cy="5187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677"/>
              </a:lnSpc>
            </a:pPr>
            <a:r>
              <a:rPr lang="en-US" sz="62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Natasha Mortenson- </a:t>
            </a:r>
            <a:r>
              <a:rPr lang="en-US" sz="6299" u="sng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  <a:hlinkClick r:id="rId5" tooltip="mailto:nmortenson@mnffa.org"/>
              </a:rPr>
              <a:t>nmortenson@mnffa.org</a:t>
            </a:r>
            <a:r>
              <a:rPr lang="en-US" sz="62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(320-815-8459) CDEs, LDEs, Science Fair, Alumni </a:t>
            </a:r>
          </a:p>
          <a:p>
            <a:pPr algn="l">
              <a:lnSpc>
                <a:spcPts val="6677"/>
              </a:lnSpc>
            </a:pPr>
          </a:p>
          <a:p>
            <a:pPr algn="l">
              <a:lnSpc>
                <a:spcPts val="6677"/>
              </a:lnSpc>
            </a:pPr>
            <a:r>
              <a:rPr lang="en-US" sz="6299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Ashley Crowson- on maternity leave!</a:t>
            </a:r>
          </a:p>
          <a:p>
            <a:pPr algn="l">
              <a:lnSpc>
                <a:spcPts val="6253"/>
              </a:lnSpc>
            </a:pPr>
          </a:p>
          <a:p>
            <a:pPr algn="l">
              <a:lnSpc>
                <a:spcPts val="7631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152400" y="647037"/>
            <a:ext cx="12461293" cy="11925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239"/>
              </a:lnSpc>
              <a:spcBef>
                <a:spcPct val="0"/>
              </a:spcBef>
            </a:pPr>
            <a:r>
              <a:rPr lang="en-US" sz="8399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WE ARE HERE FOR YOU!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7334099" y="8047989"/>
            <a:ext cx="13881143" cy="2239011"/>
            <a:chOff x="0" y="0"/>
            <a:chExt cx="1738064" cy="28034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738064" cy="280348"/>
            </a:xfrm>
            <a:custGeom>
              <a:avLst/>
              <a:gdLst/>
              <a:ahLst/>
              <a:cxnLst/>
              <a:rect r="r" b="b" t="t" l="l"/>
              <a:pathLst>
                <a:path h="280348" w="1738064">
                  <a:moveTo>
                    <a:pt x="55773" y="0"/>
                  </a:moveTo>
                  <a:lnTo>
                    <a:pt x="1682292" y="0"/>
                  </a:lnTo>
                  <a:cubicBezTo>
                    <a:pt x="1713094" y="0"/>
                    <a:pt x="1738064" y="24970"/>
                    <a:pt x="1738064" y="55773"/>
                  </a:cubicBezTo>
                  <a:lnTo>
                    <a:pt x="1738064" y="224575"/>
                  </a:lnTo>
                  <a:cubicBezTo>
                    <a:pt x="1738064" y="239367"/>
                    <a:pt x="1732188" y="253553"/>
                    <a:pt x="1721729" y="264012"/>
                  </a:cubicBezTo>
                  <a:cubicBezTo>
                    <a:pt x="1711270" y="274472"/>
                    <a:pt x="1697083" y="280348"/>
                    <a:pt x="1682292" y="280348"/>
                  </a:cubicBezTo>
                  <a:lnTo>
                    <a:pt x="55773" y="280348"/>
                  </a:lnTo>
                  <a:cubicBezTo>
                    <a:pt x="24970" y="280348"/>
                    <a:pt x="0" y="255377"/>
                    <a:pt x="0" y="224575"/>
                  </a:cubicBezTo>
                  <a:lnTo>
                    <a:pt x="0" y="55773"/>
                  </a:lnTo>
                  <a:cubicBezTo>
                    <a:pt x="0" y="24970"/>
                    <a:pt x="24970" y="0"/>
                    <a:pt x="55773" y="0"/>
                  </a:cubicBezTo>
                  <a:close/>
                </a:path>
              </a:pathLst>
            </a:custGeom>
            <a:solidFill>
              <a:srgbClr val="F6C60C"/>
            </a:solidFill>
            <a:ln cap="rnd">
              <a:noFill/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66675"/>
              <a:ext cx="1738064" cy="34702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3500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6810609" y="8535038"/>
            <a:ext cx="12461293" cy="1360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0559"/>
              </a:lnSpc>
              <a:spcBef>
                <a:spcPct val="0"/>
              </a:spcBef>
            </a:pPr>
            <a:r>
              <a:rPr lang="en-US" sz="9599">
                <a:solidFill>
                  <a:srgbClr val="0F294C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DAHV2xoflZ4</dc:identifier>
  <dcterms:modified xsi:type="dcterms:W3CDTF">2011-08-01T06:04:30Z</dcterms:modified>
  <cp:revision>1</cp:revision>
  <dc:title>September Town Hall</dc:title>
</cp:coreProperties>
</file>